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7"/>
  </p:notesMasterIdLst>
  <p:handoutMasterIdLst>
    <p:handoutMasterId r:id="rId28"/>
  </p:handoutMasterIdLst>
  <p:sldIdLst>
    <p:sldId id="287" r:id="rId2"/>
    <p:sldId id="282" r:id="rId3"/>
    <p:sldId id="283" r:id="rId4"/>
    <p:sldId id="285" r:id="rId5"/>
    <p:sldId id="262" r:id="rId6"/>
    <p:sldId id="286" r:id="rId7"/>
    <p:sldId id="270" r:id="rId8"/>
    <p:sldId id="284" r:id="rId9"/>
    <p:sldId id="257" r:id="rId10"/>
    <p:sldId id="276" r:id="rId11"/>
    <p:sldId id="281" r:id="rId12"/>
    <p:sldId id="260" r:id="rId13"/>
    <p:sldId id="261" r:id="rId14"/>
    <p:sldId id="258" r:id="rId15"/>
    <p:sldId id="264" r:id="rId16"/>
    <p:sldId id="263" r:id="rId17"/>
    <p:sldId id="278" r:id="rId18"/>
    <p:sldId id="280" r:id="rId19"/>
    <p:sldId id="271" r:id="rId20"/>
    <p:sldId id="274" r:id="rId21"/>
    <p:sldId id="265" r:id="rId22"/>
    <p:sldId id="266" r:id="rId23"/>
    <p:sldId id="267" r:id="rId24"/>
    <p:sldId id="268" r:id="rId25"/>
    <p:sldId id="26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53CFCA-E6CC-4C0F-9ED1-2F8E7946485E}" type="datetimeFigureOut">
              <a:rPr lang="en-US" smtClean="0"/>
              <a:t>9/18/2015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44AD2E7-58F9-4A0E-A880-EDD97D93AD4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D50EF8-3D62-4516-AEC9-EECA57A1B7C9}" type="datetimeFigureOut">
              <a:rPr lang="en-US" smtClean="0"/>
              <a:pPr/>
              <a:t>9/18/2015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C7D08D-3462-4406-9EE7-EFD8E9DF46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C7D08D-3462-4406-9EE7-EFD8E9DF465A}"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8BBCD10-428A-459B-944F-47CD077B8202}" type="datetimeFigureOut">
              <a:rPr lang="en-US" smtClean="0"/>
              <a:pPr/>
              <a:t>9/18/2015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F0F5D97-5029-452F-AD48-94618FB88A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BBCD10-428A-459B-944F-47CD077B8202}" type="datetimeFigureOut">
              <a:rPr lang="en-US" smtClean="0"/>
              <a:pPr/>
              <a:t>9/18/2015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0F5D97-5029-452F-AD48-94618FB88A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BBCD10-428A-459B-944F-47CD077B8202}" type="datetimeFigureOut">
              <a:rPr lang="en-US" smtClean="0"/>
              <a:pPr/>
              <a:t>9/18/2015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0F5D97-5029-452F-AD48-94618FB88A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BBCD10-428A-459B-944F-47CD077B8202}" type="datetimeFigureOut">
              <a:rPr lang="en-US" smtClean="0"/>
              <a:pPr/>
              <a:t>9/18/2015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0F5D97-5029-452F-AD48-94618FB88A2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8BBCD10-428A-459B-944F-47CD077B8202}" type="datetimeFigureOut">
              <a:rPr lang="en-US" smtClean="0"/>
              <a:pPr/>
              <a:t>9/18/2015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0F5D97-5029-452F-AD48-94618FB88A2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BBCD10-428A-459B-944F-47CD077B8202}" type="datetimeFigureOut">
              <a:rPr lang="en-US" smtClean="0"/>
              <a:pPr/>
              <a:t>9/18/2015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0F5D97-5029-452F-AD48-94618FB88A2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BBCD10-428A-459B-944F-47CD077B8202}" type="datetimeFigureOut">
              <a:rPr lang="en-US" smtClean="0"/>
              <a:pPr/>
              <a:t>9/18/2015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0F5D97-5029-452F-AD48-94618FB88A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8BBCD10-428A-459B-944F-47CD077B8202}" type="datetimeFigureOut">
              <a:rPr lang="en-US" smtClean="0"/>
              <a:pPr/>
              <a:t>9/18/2015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0F5D97-5029-452F-AD48-94618FB88A2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BBCD10-428A-459B-944F-47CD077B8202}" type="datetimeFigureOut">
              <a:rPr lang="en-US" smtClean="0"/>
              <a:pPr/>
              <a:t>9/18/2015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F0F5D97-5029-452F-AD48-94618FB88A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8BBCD10-428A-459B-944F-47CD077B8202}" type="datetimeFigureOut">
              <a:rPr lang="en-US" smtClean="0"/>
              <a:pPr/>
              <a:t>9/18/2015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0F5D97-5029-452F-AD48-94618FB88A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8BBCD10-428A-459B-944F-47CD077B8202}" type="datetimeFigureOut">
              <a:rPr lang="en-US" smtClean="0"/>
              <a:pPr/>
              <a:t>9/18/2015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F0F5D97-5029-452F-AD48-94618FB88A2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8BBCD10-428A-459B-944F-47CD077B8202}" type="datetimeFigureOut">
              <a:rPr lang="en-US" smtClean="0"/>
              <a:pPr/>
              <a:t>9/18/2015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F0F5D97-5029-452F-AD48-94618FB88A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1752601"/>
            <a:ext cx="8305800" cy="1829761"/>
          </a:xfrm>
        </p:spPr>
        <p:txBody>
          <a:bodyPr>
            <a:normAutofit/>
          </a:bodyPr>
          <a:lstStyle/>
          <a:p>
            <a:r>
              <a:rPr lang="en-US" sz="4000" dirty="0" smtClean="0"/>
              <a:t>Competing Issues on the Ballot</a:t>
            </a:r>
            <a:br>
              <a:rPr lang="en-US" sz="4000" dirty="0" smtClean="0"/>
            </a:br>
            <a:r>
              <a:rPr lang="en-US" sz="4000" dirty="0" smtClean="0"/>
              <a:t>Marijuana on the Ballot</a:t>
            </a:r>
            <a:endParaRPr lang="en-US" sz="4000" dirty="0"/>
          </a:p>
        </p:txBody>
      </p:sp>
      <p:sp>
        <p:nvSpPr>
          <p:cNvPr id="5" name="Subtitle 4"/>
          <p:cNvSpPr>
            <a:spLocks noGrp="1"/>
          </p:cNvSpPr>
          <p:nvPr>
            <p:ph type="subTitle" idx="1"/>
          </p:nvPr>
        </p:nvSpPr>
        <p:spPr/>
        <p:txBody>
          <a:bodyPr/>
          <a:lstStyle/>
          <a:p>
            <a:r>
              <a:rPr lang="en-US" dirty="0" smtClean="0"/>
              <a:t>GCHD Board of Health Meeting</a:t>
            </a:r>
          </a:p>
          <a:p>
            <a:r>
              <a:rPr lang="en-US" dirty="0" smtClean="0"/>
              <a:t>9/23/2015</a:t>
            </a:r>
            <a:endParaRPr lang="en-US" dirty="0"/>
          </a:p>
        </p:txBody>
      </p:sp>
      <p:pic>
        <p:nvPicPr>
          <p:cNvPr id="1026" name="Picture 2" descr="R:\Department Docs\Logo Galion HD.jpg"/>
          <p:cNvPicPr>
            <a:picLocks noChangeAspect="1" noChangeArrowheads="1"/>
          </p:cNvPicPr>
          <p:nvPr/>
        </p:nvPicPr>
        <p:blipFill>
          <a:blip r:embed="rId2" cstate="print"/>
          <a:srcRect/>
          <a:stretch>
            <a:fillRect/>
          </a:stretch>
        </p:blipFill>
        <p:spPr bwMode="auto">
          <a:xfrm>
            <a:off x="5486400" y="152400"/>
            <a:ext cx="3485648" cy="162718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smtClean="0"/>
              <a:t>Permits retail sale of recreational marijuana at approximately 1,100 locations statewide. The number of stores statewide can’t exceed the ratio of one to ten thousand based on the state’s population. </a:t>
            </a:r>
          </a:p>
          <a:p>
            <a:pPr>
              <a:buNone/>
            </a:pPr>
            <a:endParaRPr lang="en-US" sz="2000" dirty="0" smtClean="0"/>
          </a:p>
          <a:p>
            <a:r>
              <a:rPr lang="en-US" sz="2000" dirty="0" smtClean="0"/>
              <a:t>These stores could sell only marijuana purchased from the 10 licensed  facilities and marijuana-infused products purchased only from a limited number of licensed manufacturing facilities, and could sell no other goods or services except for marijuana accessories and related products.</a:t>
            </a:r>
          </a:p>
          <a:p>
            <a:pPr>
              <a:buNone/>
            </a:pPr>
            <a:r>
              <a:rPr lang="en-US" sz="2000" dirty="0" smtClean="0"/>
              <a:t> </a:t>
            </a:r>
          </a:p>
          <a:p>
            <a:r>
              <a:rPr lang="en-US" sz="2000" dirty="0" smtClean="0"/>
              <a:t>By way of comparison, the number of retail stores could exceed the number of McDonald's restaurants in Ohio by nearly 300.</a:t>
            </a:r>
          </a:p>
          <a:p>
            <a:endParaRPr lang="en-US" dirty="0"/>
          </a:p>
        </p:txBody>
      </p:sp>
      <p:sp>
        <p:nvSpPr>
          <p:cNvPr id="3" name="Title 2"/>
          <p:cNvSpPr>
            <a:spLocks noGrp="1"/>
          </p:cNvSpPr>
          <p:nvPr>
            <p:ph type="title"/>
          </p:nvPr>
        </p:nvSpPr>
        <p:spPr>
          <a:xfrm>
            <a:off x="457200" y="274638"/>
            <a:ext cx="8229600" cy="868362"/>
          </a:xfrm>
        </p:spPr>
        <p:txBody>
          <a:bodyPr>
            <a:normAutofit/>
          </a:bodyPr>
          <a:lstStyle/>
          <a:p>
            <a:pPr algn="ctr"/>
            <a:r>
              <a:rPr lang="en-US" sz="2400" dirty="0" smtClean="0"/>
              <a:t>Issue 3 if passed would: </a:t>
            </a:r>
            <a:br>
              <a:rPr lang="en-US" sz="2400" dirty="0" smtClean="0"/>
            </a:b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It would be lawful for a physician to prescribe medicinal use of medical marijuana for any person, regardless of age, who has a diagnosis for a debilitating medical condition.</a:t>
            </a:r>
          </a:p>
          <a:p>
            <a:endParaRPr lang="en-US" sz="2000" dirty="0" smtClean="0"/>
          </a:p>
          <a:p>
            <a:r>
              <a:rPr lang="en-US" sz="2000" dirty="0" smtClean="0"/>
              <a:t>Creating the need for a limited number of licensed medical dispensaries.</a:t>
            </a:r>
          </a:p>
          <a:p>
            <a:pPr>
              <a:buNone/>
            </a:pPr>
            <a:endParaRPr lang="en-US" dirty="0"/>
          </a:p>
        </p:txBody>
      </p:sp>
      <p:sp>
        <p:nvSpPr>
          <p:cNvPr id="3" name="Title 2"/>
          <p:cNvSpPr>
            <a:spLocks noGrp="1"/>
          </p:cNvSpPr>
          <p:nvPr>
            <p:ph type="title"/>
          </p:nvPr>
        </p:nvSpPr>
        <p:spPr/>
        <p:txBody>
          <a:bodyPr>
            <a:normAutofit/>
          </a:bodyPr>
          <a:lstStyle/>
          <a:p>
            <a:pPr algn="ctr"/>
            <a:r>
              <a:rPr lang="en-US" sz="2400" dirty="0" smtClean="0"/>
              <a:t>Issue 3 if passed would:</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371600"/>
            <a:ext cx="8763000" cy="4419601"/>
          </a:xfrm>
        </p:spPr>
        <p:txBody>
          <a:bodyPr>
            <a:normAutofit/>
          </a:bodyPr>
          <a:lstStyle/>
          <a:p>
            <a:endParaRPr lang="en-US" sz="2000" dirty="0" smtClean="0"/>
          </a:p>
          <a:p>
            <a:r>
              <a:rPr lang="en-US" sz="2000" dirty="0" smtClean="0"/>
              <a:t>Permit marijuana growing and extraction facilities, product manufacturing facilities, and medical marijuana dispensaries to be within 1,000 feet of:</a:t>
            </a:r>
          </a:p>
          <a:p>
            <a:pPr>
              <a:buNone/>
            </a:pPr>
            <a:endParaRPr lang="en-US" sz="2000" dirty="0" smtClean="0"/>
          </a:p>
          <a:p>
            <a:r>
              <a:rPr lang="en-US" sz="2000" dirty="0" smtClean="0"/>
              <a:t>a house of worship; </a:t>
            </a:r>
          </a:p>
          <a:p>
            <a:r>
              <a:rPr lang="en-US" sz="2000" dirty="0" smtClean="0"/>
              <a:t>a publicly owned library; </a:t>
            </a:r>
          </a:p>
          <a:p>
            <a:r>
              <a:rPr lang="en-US" sz="2000" dirty="0" smtClean="0"/>
              <a:t>a public or chartered elementary or secondary school; </a:t>
            </a:r>
          </a:p>
          <a:p>
            <a:r>
              <a:rPr lang="en-US" sz="2000" dirty="0" smtClean="0"/>
              <a:t>a child day-care center; </a:t>
            </a:r>
          </a:p>
          <a:p>
            <a:r>
              <a:rPr lang="en-US" sz="2000" dirty="0" smtClean="0"/>
              <a:t>or playground that was built after January 1, 2015</a:t>
            </a:r>
            <a:endParaRPr lang="en-US" sz="2000" dirty="0"/>
          </a:p>
        </p:txBody>
      </p:sp>
      <p:sp>
        <p:nvSpPr>
          <p:cNvPr id="3" name="Title 2"/>
          <p:cNvSpPr>
            <a:spLocks noGrp="1"/>
          </p:cNvSpPr>
          <p:nvPr>
            <p:ph type="title"/>
          </p:nvPr>
        </p:nvSpPr>
        <p:spPr>
          <a:xfrm>
            <a:off x="533400" y="304800"/>
            <a:ext cx="8229600" cy="1143000"/>
          </a:xfrm>
        </p:spPr>
        <p:txBody>
          <a:bodyPr>
            <a:normAutofit/>
          </a:bodyPr>
          <a:lstStyle/>
          <a:p>
            <a:pPr algn="ctr"/>
            <a:r>
              <a:rPr lang="en-US" sz="2400" dirty="0" smtClean="0"/>
              <a:t>Issue 3 if passed would: </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371599"/>
            <a:ext cx="9144000" cy="4419601"/>
          </a:xfrm>
        </p:spPr>
        <p:txBody>
          <a:bodyPr lIns="91440">
            <a:normAutofit/>
          </a:bodyPr>
          <a:lstStyle/>
          <a:p>
            <a:r>
              <a:rPr lang="en-US" sz="2000" dirty="0" smtClean="0"/>
              <a:t>Prohibit any local or state law, including zoning laws, agricultural or subdivision regulations from being applied to prohibit the development or operation of:</a:t>
            </a:r>
          </a:p>
          <a:p>
            <a:pPr>
              <a:buNone/>
            </a:pPr>
            <a:endParaRPr lang="en-US" sz="2000" dirty="0" smtClean="0"/>
          </a:p>
          <a:p>
            <a:r>
              <a:rPr lang="en-US" sz="2000" dirty="0" smtClean="0"/>
              <a:t>marijuana growth, cultivation, and extraction facilities; </a:t>
            </a:r>
          </a:p>
          <a:p>
            <a:r>
              <a:rPr lang="en-US" sz="2000" dirty="0" smtClean="0"/>
              <a:t>manufacturers of infused products; </a:t>
            </a:r>
          </a:p>
          <a:p>
            <a:r>
              <a:rPr lang="en-US" sz="2000" dirty="0" smtClean="0"/>
              <a:t>Retail stores; and </a:t>
            </a:r>
          </a:p>
          <a:p>
            <a:r>
              <a:rPr lang="en-US" sz="2000" dirty="0" smtClean="0"/>
              <a:t>medical marijuana dispensaries </a:t>
            </a:r>
          </a:p>
          <a:p>
            <a:pPr>
              <a:buNone/>
            </a:pPr>
            <a:endParaRPr lang="en-US" sz="2000" dirty="0" smtClean="0"/>
          </a:p>
          <a:p>
            <a:r>
              <a:rPr lang="en-US" sz="2000" dirty="0" smtClean="0"/>
              <a:t>unless the area was zoned exclusively residential as of January 1, 2015 or before the date that an application for a license of a retail, manufacturer, or dispensary is first filed for.</a:t>
            </a:r>
            <a:endParaRPr lang="en-US" sz="2000" dirty="0"/>
          </a:p>
        </p:txBody>
      </p:sp>
      <p:sp>
        <p:nvSpPr>
          <p:cNvPr id="3" name="Title 2"/>
          <p:cNvSpPr>
            <a:spLocks noGrp="1"/>
          </p:cNvSpPr>
          <p:nvPr>
            <p:ph type="title"/>
          </p:nvPr>
        </p:nvSpPr>
        <p:spPr/>
        <p:txBody>
          <a:bodyPr>
            <a:normAutofit/>
          </a:bodyPr>
          <a:lstStyle/>
          <a:p>
            <a:pPr algn="ctr"/>
            <a:r>
              <a:rPr lang="en-US" sz="2400" dirty="0" smtClean="0"/>
              <a:t>Issue 3 if passed would: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39762"/>
          </a:xfrm>
        </p:spPr>
        <p:txBody>
          <a:bodyPr>
            <a:normAutofit/>
          </a:bodyPr>
          <a:lstStyle/>
          <a:p>
            <a:pPr algn="ctr"/>
            <a:r>
              <a:rPr lang="en-US" sz="2400" dirty="0" smtClean="0"/>
              <a:t>Issue 3 if passed would:</a:t>
            </a:r>
            <a:endParaRPr lang="en-US" sz="2400" dirty="0"/>
          </a:p>
        </p:txBody>
      </p:sp>
      <p:sp>
        <p:nvSpPr>
          <p:cNvPr id="7" name="Content Placeholder 6"/>
          <p:cNvSpPr>
            <a:spLocks noGrp="1"/>
          </p:cNvSpPr>
          <p:nvPr>
            <p:ph idx="1"/>
          </p:nvPr>
        </p:nvSpPr>
        <p:spPr>
          <a:xfrm>
            <a:off x="152400" y="1143000"/>
            <a:ext cx="8839200" cy="4648201"/>
          </a:xfrm>
          <a:ln>
            <a:noFill/>
          </a:ln>
        </p:spPr>
        <p:style>
          <a:lnRef idx="2">
            <a:schemeClr val="dk1"/>
          </a:lnRef>
          <a:fillRef idx="1">
            <a:schemeClr val="lt1"/>
          </a:fillRef>
          <a:effectRef idx="0">
            <a:schemeClr val="dk1"/>
          </a:effectRef>
          <a:fontRef idx="minor">
            <a:schemeClr val="dk1"/>
          </a:fontRef>
        </p:style>
        <p:txBody>
          <a:bodyPr>
            <a:normAutofit/>
          </a:bodyPr>
          <a:lstStyle/>
          <a:p>
            <a:pPr>
              <a:buNone/>
            </a:pPr>
            <a:endParaRPr lang="en-US" sz="2600" dirty="0" smtClean="0"/>
          </a:p>
          <a:p>
            <a:r>
              <a:rPr lang="en-US" sz="2000" dirty="0" smtClean="0"/>
              <a:t>No license could be issued to a retail store unless the electors of the precinct where the store will be located have approved the use of the location for such purpose during a local option election.</a:t>
            </a:r>
          </a:p>
          <a:p>
            <a:endParaRPr lang="en-US" sz="2000" dirty="0" smtClean="0"/>
          </a:p>
          <a:p>
            <a:r>
              <a:rPr lang="en-US" sz="2000" dirty="0" smtClean="0"/>
              <a:t>Create a marijuana incubator in Cuyahoga County to promote growth and development of the marijuana industry.</a:t>
            </a:r>
          </a:p>
          <a:p>
            <a:pPr>
              <a:buNone/>
            </a:pPr>
            <a:r>
              <a:rPr lang="en-US" sz="2000" dirty="0" smtClean="0"/>
              <a:t> </a:t>
            </a:r>
          </a:p>
          <a:p>
            <a:r>
              <a:rPr lang="en-US" sz="2000" dirty="0" smtClean="0"/>
              <a:t>Locate marijuana testing facilities near colleges and universities in Athens, Cuyahoga, Lorain, Mahoning, Scioto and Wood Counties, at a minimum.</a:t>
            </a:r>
          </a:p>
          <a:p>
            <a:endParaRPr lang="en-US" sz="2000" dirty="0" smtClean="0"/>
          </a:p>
          <a:p>
            <a:pPr>
              <a:buNone/>
            </a:pPr>
            <a:endParaRPr lang="en-US" sz="2000"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763000" cy="4864291"/>
          </a:xfrm>
        </p:spPr>
        <p:txBody>
          <a:bodyPr>
            <a:normAutofit fontScale="92500" lnSpcReduction="10000"/>
          </a:bodyPr>
          <a:lstStyle/>
          <a:p>
            <a:r>
              <a:rPr lang="en-US" sz="2000" dirty="0" smtClean="0"/>
              <a:t>Limits the ability of the legislature and local governments from regulating the manufacture, sales, distribution and use of marijuana and marijuana products. </a:t>
            </a:r>
          </a:p>
          <a:p>
            <a:pPr>
              <a:buNone/>
            </a:pPr>
            <a:endParaRPr lang="en-US" sz="2000" dirty="0" smtClean="0"/>
          </a:p>
          <a:p>
            <a:r>
              <a:rPr lang="en-US" sz="2000" dirty="0" smtClean="0"/>
              <a:t>Create a new state government agency called the marijuana control commission (with limited authority) to regulate the industry, comprised of seven Ohio residents appointed by the Governor, including;</a:t>
            </a:r>
          </a:p>
          <a:p>
            <a:r>
              <a:rPr lang="en-US" sz="2000" dirty="0" smtClean="0"/>
              <a:t> a physician, </a:t>
            </a:r>
          </a:p>
          <a:p>
            <a:r>
              <a:rPr lang="en-US" sz="2000" dirty="0" smtClean="0"/>
              <a:t>a law enforcement officer, </a:t>
            </a:r>
          </a:p>
          <a:p>
            <a:r>
              <a:rPr lang="en-US" sz="2000" dirty="0" smtClean="0"/>
              <a:t>an administrative law attorney, </a:t>
            </a:r>
          </a:p>
          <a:p>
            <a:r>
              <a:rPr lang="en-US" sz="2000" dirty="0" smtClean="0"/>
              <a:t>a patient advocate, </a:t>
            </a:r>
          </a:p>
          <a:p>
            <a:r>
              <a:rPr lang="en-US" sz="2000" dirty="0" smtClean="0"/>
              <a:t>a resident experienced in owning, developing, managing and operating businesses, </a:t>
            </a:r>
          </a:p>
          <a:p>
            <a:r>
              <a:rPr lang="en-US" sz="2000" dirty="0" smtClean="0"/>
              <a:t>a resident with experience in the legal marijuana industry, </a:t>
            </a:r>
          </a:p>
          <a:p>
            <a:r>
              <a:rPr lang="en-US" sz="2000" dirty="0" smtClean="0"/>
              <a:t>and a member of the public.</a:t>
            </a:r>
            <a:endParaRPr lang="en-US" sz="2000" dirty="0"/>
          </a:p>
        </p:txBody>
      </p:sp>
      <p:sp>
        <p:nvSpPr>
          <p:cNvPr id="3" name="Title 2"/>
          <p:cNvSpPr>
            <a:spLocks noGrp="1"/>
          </p:cNvSpPr>
          <p:nvPr>
            <p:ph type="title"/>
          </p:nvPr>
        </p:nvSpPr>
        <p:spPr>
          <a:xfrm>
            <a:off x="457200" y="274638"/>
            <a:ext cx="8229600" cy="639762"/>
          </a:xfrm>
        </p:spPr>
        <p:txBody>
          <a:bodyPr>
            <a:normAutofit/>
          </a:bodyPr>
          <a:lstStyle/>
          <a:p>
            <a:pPr algn="ctr"/>
            <a:r>
              <a:rPr lang="en-US" sz="2400" dirty="0" smtClean="0"/>
              <a:t>Issue 3 if passed would: </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Create a special tax rate limited to 15% on gross revenue of each marijuana growth, cultivation, and extraction facility and marijuana product manufacturing facility and a special tax rate limited to 5% on gross revenue of each retail marijuana store. </a:t>
            </a:r>
          </a:p>
          <a:p>
            <a:endParaRPr lang="en-US" sz="2000" dirty="0" smtClean="0"/>
          </a:p>
          <a:p>
            <a:r>
              <a:rPr lang="en-US" sz="2000" dirty="0" smtClean="0"/>
              <a:t>Revenues from the tax go to a municipal and township government fund, a strong county fund, and the marijuana control commission fund.</a:t>
            </a:r>
          </a:p>
          <a:p>
            <a:endParaRPr lang="en-US" sz="2000" dirty="0"/>
          </a:p>
        </p:txBody>
      </p:sp>
      <p:sp>
        <p:nvSpPr>
          <p:cNvPr id="3" name="Title 2"/>
          <p:cNvSpPr>
            <a:spLocks noGrp="1"/>
          </p:cNvSpPr>
          <p:nvPr>
            <p:ph type="title"/>
          </p:nvPr>
        </p:nvSpPr>
        <p:spPr>
          <a:xfrm>
            <a:off x="457200" y="274638"/>
            <a:ext cx="8229600" cy="868362"/>
          </a:xfrm>
        </p:spPr>
        <p:txBody>
          <a:bodyPr>
            <a:normAutofit/>
          </a:bodyPr>
          <a:lstStyle/>
          <a:p>
            <a:pPr algn="ctr"/>
            <a:r>
              <a:rPr lang="en-US" sz="2400" dirty="0" smtClean="0"/>
              <a:t>Issue 3 if passed would: </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762000"/>
            <a:ext cx="8229600" cy="5148072"/>
          </a:xfrm>
          <a:ln>
            <a:noFill/>
          </a:ln>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buNone/>
            </a:pPr>
            <a:endParaRPr lang="en-US" dirty="0" smtClean="0"/>
          </a:p>
          <a:p>
            <a:r>
              <a:rPr lang="en-US" sz="2200" dirty="0" smtClean="0"/>
              <a:t>Allow each person, 21 years of age or older, to purchase, possess, use, transport and share over one-half pound of marijuana or its equivalent in marijuana infused products at a time (a total of 8 ounces of usable, homegrown marijuana for recreational use, plus a maximum of 1 ounce of purchased marijuana or infused products for recreational use). </a:t>
            </a:r>
          </a:p>
          <a:p>
            <a:endParaRPr lang="en-US" sz="2200" dirty="0" smtClean="0"/>
          </a:p>
          <a:p>
            <a:r>
              <a:rPr lang="en-US" sz="2200" dirty="0" smtClean="0"/>
              <a:t>Additionally persons 21 years of age or older wishing to cultivate home-grown marijuana (no more than 4 flowering plants at a time) shall first register and obtain a non-transferrable license, which includes, at a minimum, registration requirements and rules ensuring that homegrown marijuana is not grown or consumed within public view and that home-growing takes place in an enclosed, locked space inaccessible to persons under the age of 21.</a:t>
            </a:r>
          </a:p>
          <a:p>
            <a:pPr>
              <a:buNone/>
            </a:pPr>
            <a:endParaRPr lang="en-US" sz="2200" dirty="0" smtClean="0"/>
          </a:p>
          <a:p>
            <a:pPr>
              <a:buNone/>
            </a:pPr>
            <a:endParaRPr lang="en-US" dirty="0" smtClean="0"/>
          </a:p>
        </p:txBody>
      </p:sp>
      <p:sp>
        <p:nvSpPr>
          <p:cNvPr id="3" name="Title 2"/>
          <p:cNvSpPr>
            <a:spLocks noGrp="1"/>
          </p:cNvSpPr>
          <p:nvPr>
            <p:ph type="title"/>
          </p:nvPr>
        </p:nvSpPr>
        <p:spPr>
          <a:xfrm>
            <a:off x="457200" y="274638"/>
            <a:ext cx="8229600" cy="868362"/>
          </a:xfrm>
        </p:spPr>
        <p:txBody>
          <a:bodyPr>
            <a:normAutofit/>
          </a:bodyPr>
          <a:lstStyle/>
          <a:p>
            <a:pPr algn="ctr"/>
            <a:r>
              <a:rPr lang="en-US" sz="2400" dirty="0" smtClean="0"/>
              <a:t>Issue 3 if passed would: </a:t>
            </a:r>
            <a:br>
              <a:rPr lang="en-US" sz="2400" dirty="0" smtClean="0"/>
            </a:b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sz="2200" dirty="0" smtClean="0"/>
          </a:p>
          <a:p>
            <a:r>
              <a:rPr lang="en-US" sz="2200" dirty="0" smtClean="0"/>
              <a:t>It would be unlawful for a person to sell home grown, purchased marijuana, medical marijuana, or products infused with marijuana. Sales are limited to licensed retail marijuana stores and medical marijuana dispensaries. </a:t>
            </a:r>
          </a:p>
          <a:p>
            <a:pPr>
              <a:buNone/>
            </a:pPr>
            <a:endParaRPr lang="en-US" sz="2200" dirty="0" smtClean="0"/>
          </a:p>
          <a:p>
            <a:r>
              <a:rPr lang="en-US" sz="2200" dirty="0" smtClean="0"/>
              <a:t>It would be unlawful to grow marijuana within public view. </a:t>
            </a:r>
          </a:p>
          <a:p>
            <a:endParaRPr lang="en-US" dirty="0" smtClean="0"/>
          </a:p>
          <a:p>
            <a:pPr>
              <a:buNone/>
            </a:pPr>
            <a:endParaRPr lang="en-US" dirty="0"/>
          </a:p>
        </p:txBody>
      </p:sp>
      <p:sp>
        <p:nvSpPr>
          <p:cNvPr id="3" name="Title 2"/>
          <p:cNvSpPr>
            <a:spLocks noGrp="1"/>
          </p:cNvSpPr>
          <p:nvPr>
            <p:ph type="title"/>
          </p:nvPr>
        </p:nvSpPr>
        <p:spPr/>
        <p:txBody>
          <a:bodyPr>
            <a:normAutofit/>
          </a:bodyPr>
          <a:lstStyle/>
          <a:p>
            <a:pPr algn="ctr"/>
            <a:r>
              <a:rPr lang="en-US" sz="2400" dirty="0" smtClean="0"/>
              <a:t>Issue 3 if passed would:</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386072"/>
          </a:xfrm>
          <a:ln>
            <a:noFill/>
          </a:ln>
        </p:spPr>
        <p:style>
          <a:lnRef idx="2">
            <a:schemeClr val="dk1"/>
          </a:lnRef>
          <a:fillRef idx="1">
            <a:schemeClr val="lt1"/>
          </a:fillRef>
          <a:effectRef idx="0">
            <a:schemeClr val="dk1"/>
          </a:effectRef>
          <a:fontRef idx="minor">
            <a:schemeClr val="dk1"/>
          </a:fontRef>
        </p:style>
        <p:txBody>
          <a:bodyPr>
            <a:normAutofit/>
          </a:bodyPr>
          <a:lstStyle/>
          <a:p>
            <a:r>
              <a:rPr lang="en-US" sz="2000" dirty="0" smtClean="0"/>
              <a:t>It would be unlawful for you to consume marijuana, homegrown marijuana or marijuana-infused products in any public place, vehicle, aircraft, train or motorboat.</a:t>
            </a:r>
          </a:p>
          <a:p>
            <a:endParaRPr lang="en-US" sz="2400" dirty="0" smtClean="0"/>
          </a:p>
          <a:p>
            <a:r>
              <a:rPr lang="en-US" sz="2000" dirty="0" smtClean="0"/>
              <a:t>It would be unlawful to operate, navigate, or be in actual physical control of any vehicle, aircraft, train or motorboat while under the influence of medical marijuana, marijuana, homegrown marijuana or marijuana-infused products.</a:t>
            </a:r>
            <a:r>
              <a:rPr lang="en-US" sz="2400" dirty="0" smtClean="0"/>
              <a:t> </a:t>
            </a:r>
          </a:p>
          <a:p>
            <a:endParaRPr lang="en-US" dirty="0"/>
          </a:p>
        </p:txBody>
      </p:sp>
      <p:sp>
        <p:nvSpPr>
          <p:cNvPr id="3" name="Title 2"/>
          <p:cNvSpPr>
            <a:spLocks noGrp="1"/>
          </p:cNvSpPr>
          <p:nvPr>
            <p:ph type="title"/>
          </p:nvPr>
        </p:nvSpPr>
        <p:spPr/>
        <p:txBody>
          <a:bodyPr>
            <a:normAutofit/>
          </a:bodyPr>
          <a:lstStyle/>
          <a:p>
            <a:pPr algn="ctr"/>
            <a:r>
              <a:rPr lang="en-US" sz="2400" dirty="0" smtClean="0"/>
              <a:t>Issue 3 if passed would: </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685800"/>
          </a:xfrm>
        </p:spPr>
        <p:txBody>
          <a:bodyPr>
            <a:normAutofit/>
          </a:bodyPr>
          <a:lstStyle/>
          <a:p>
            <a:pPr algn="ctr"/>
            <a:r>
              <a:rPr lang="en-US" sz="2700" dirty="0" smtClean="0"/>
              <a:t>The Competing Issues On The Ba</a:t>
            </a:r>
            <a:r>
              <a:rPr lang="en-US" sz="2400" dirty="0" smtClean="0"/>
              <a:t>llot</a:t>
            </a:r>
            <a:endParaRPr lang="en-US" sz="2400" dirty="0"/>
          </a:p>
        </p:txBody>
      </p:sp>
      <p:sp>
        <p:nvSpPr>
          <p:cNvPr id="3" name="Subtitle 2"/>
          <p:cNvSpPr>
            <a:spLocks noGrp="1"/>
          </p:cNvSpPr>
          <p:nvPr>
            <p:ph type="subTitle" idx="1"/>
          </p:nvPr>
        </p:nvSpPr>
        <p:spPr>
          <a:xfrm>
            <a:off x="685800" y="1600200"/>
            <a:ext cx="7772400" cy="3211111"/>
          </a:xfrm>
        </p:spPr>
        <p:txBody>
          <a:bodyPr>
            <a:normAutofit/>
          </a:bodyPr>
          <a:lstStyle/>
          <a:p>
            <a:pPr algn="l">
              <a:buFont typeface="Wingdings" pitchFamily="2" charset="2"/>
              <a:buChar char="v"/>
            </a:pPr>
            <a:r>
              <a:rPr lang="en-US" sz="2000" b="1" dirty="0" smtClean="0"/>
              <a:t>Issue 2</a:t>
            </a:r>
            <a:r>
              <a:rPr lang="en-US" sz="2000" dirty="0" smtClean="0"/>
              <a:t> seeks to nullify efforts to use the constitution as a monopoly jackpot and defeat the proposed constitutional amendment making marijuana legal.  </a:t>
            </a:r>
          </a:p>
          <a:p>
            <a:pPr algn="l"/>
            <a:endParaRPr lang="en-US" sz="2000" dirty="0" smtClean="0"/>
          </a:p>
          <a:p>
            <a:pPr algn="l">
              <a:buFont typeface="Wingdings" pitchFamily="2" charset="2"/>
              <a:buChar char="v"/>
            </a:pPr>
            <a:r>
              <a:rPr lang="en-US" sz="2000" b="1" dirty="0" smtClean="0"/>
              <a:t>Issue 3</a:t>
            </a:r>
            <a:r>
              <a:rPr lang="en-US" sz="2000" dirty="0" smtClean="0"/>
              <a:t> would award 10 groups the exclusive rights to grow commercial marijuana in Ohio and legalize the use of medical and homegrown marijuana with restrictions</a:t>
            </a:r>
          </a:p>
          <a:p>
            <a:pPr algn="l"/>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763000" cy="4940491"/>
          </a:xfrm>
        </p:spPr>
        <p:txBody>
          <a:bodyPr>
            <a:normAutofit/>
          </a:bodyPr>
          <a:lstStyle/>
          <a:p>
            <a:r>
              <a:rPr lang="en-US" sz="2000" dirty="0" smtClean="0"/>
              <a:t>Issue 3 would not require an employer to permit or accommodate the use, consumption, possession, transfer, display, or transportation of medical marijuana, marijuana, home-grown marijuana, marijuana-infused products or marijuana accessories in the workplace</a:t>
            </a:r>
          </a:p>
          <a:p>
            <a:endParaRPr lang="en-US" sz="2000" dirty="0" smtClean="0"/>
          </a:p>
          <a:p>
            <a:r>
              <a:rPr lang="en-US" sz="2000" dirty="0" smtClean="0"/>
              <a:t> or limit the employers’ ability to restrict the use of such products by employees, except that a patient with a medical marijuana certification may self-administer the medical marijuana subject to the same conditions applied to administration of prescribed medications.</a:t>
            </a:r>
            <a:endParaRPr lang="en-US" sz="2000" dirty="0"/>
          </a:p>
        </p:txBody>
      </p:sp>
      <p:sp>
        <p:nvSpPr>
          <p:cNvPr id="3" name="Title 2"/>
          <p:cNvSpPr>
            <a:spLocks noGrp="1"/>
          </p:cNvSpPr>
          <p:nvPr>
            <p:ph type="title"/>
          </p:nvPr>
        </p:nvSpPr>
        <p:spPr>
          <a:xfrm>
            <a:off x="457200" y="274638"/>
            <a:ext cx="8229600" cy="792162"/>
          </a:xfrm>
        </p:spPr>
        <p:txBody>
          <a:bodyPr>
            <a:normAutofit/>
          </a:bodyPr>
          <a:lstStyle/>
          <a:p>
            <a:pPr algn="ctr"/>
            <a:r>
              <a:rPr lang="en-US" sz="2400" dirty="0" smtClean="0"/>
              <a:t>Issue 3 if passed would: </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991600" cy="5092891"/>
          </a:xfrm>
        </p:spPr>
        <p:txBody>
          <a:bodyPr>
            <a:normAutofit/>
          </a:bodyPr>
          <a:lstStyle/>
          <a:p>
            <a:pPr>
              <a:buNone/>
            </a:pPr>
            <a:endParaRPr lang="en-US" sz="2000" dirty="0" smtClean="0"/>
          </a:p>
          <a:p>
            <a:r>
              <a:rPr lang="en-US" sz="2000" dirty="0" smtClean="0"/>
              <a:t>The Ohio Legislature approved a constitutional amendment for the November 3, 2015, ballot that would invalidate the marijuana legalization initiative if voters approve it, even if the marijuana legalization initiative receives more votes. </a:t>
            </a:r>
          </a:p>
          <a:p>
            <a:endParaRPr lang="en-US" sz="2000" dirty="0" smtClean="0"/>
          </a:p>
          <a:p>
            <a:r>
              <a:rPr lang="en-US" sz="2000" dirty="0" smtClean="0"/>
              <a:t>The legislature's measure would invalidate citizen initiatives establishing economic monopolies that appear on the November 2015 ballot.</a:t>
            </a:r>
            <a:endParaRPr lang="en-US" sz="2000" baseline="30000" dirty="0" smtClean="0"/>
          </a:p>
          <a:p>
            <a:endParaRPr lang="en-US" sz="2000" dirty="0" smtClean="0"/>
          </a:p>
          <a:p>
            <a:r>
              <a:rPr lang="en-US" sz="2000" dirty="0" smtClean="0"/>
              <a:t>The 10 MGCE facilities would likely be considered a monopoly under the amendment. However, the matter may need to be decided in a court</a:t>
            </a:r>
            <a:endParaRPr lang="en-US" sz="2000" dirty="0"/>
          </a:p>
        </p:txBody>
      </p:sp>
      <p:sp>
        <p:nvSpPr>
          <p:cNvPr id="3" name="Title 2"/>
          <p:cNvSpPr>
            <a:spLocks noGrp="1"/>
          </p:cNvSpPr>
          <p:nvPr>
            <p:ph type="title"/>
          </p:nvPr>
        </p:nvSpPr>
        <p:spPr>
          <a:xfrm>
            <a:off x="457200" y="274638"/>
            <a:ext cx="8229600" cy="715962"/>
          </a:xfrm>
        </p:spPr>
        <p:txBody>
          <a:bodyPr>
            <a:normAutofit/>
          </a:bodyPr>
          <a:lstStyle/>
          <a:p>
            <a:pPr algn="ctr"/>
            <a:r>
              <a:rPr lang="en-US" sz="2800" dirty="0" smtClean="0"/>
              <a:t>Issue 2</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The </a:t>
            </a:r>
            <a:r>
              <a:rPr lang="en-US" sz="2000" b="1" dirty="0" smtClean="0"/>
              <a:t>Ohio Initiated Monopolies Amendment, Issue 2</a:t>
            </a:r>
            <a:r>
              <a:rPr lang="en-US" sz="2000" dirty="0" smtClean="0"/>
              <a:t> is on the November 3, 2015 ballot in Ohio as a legislatively-referred constitutional amendment.</a:t>
            </a:r>
          </a:p>
          <a:p>
            <a:pPr>
              <a:buNone/>
            </a:pPr>
            <a:endParaRPr lang="en-US" sz="2000" dirty="0" smtClean="0"/>
          </a:p>
          <a:p>
            <a:r>
              <a:rPr lang="en-US" sz="2000" dirty="0" smtClean="0"/>
              <a:t>The measure, upon voter approval, would in the future require voters to approve two questions for citizen initiatives establishing economic monopolies.</a:t>
            </a:r>
            <a:endParaRPr lang="en-US" sz="2000" dirty="0"/>
          </a:p>
        </p:txBody>
      </p:sp>
      <p:sp>
        <p:nvSpPr>
          <p:cNvPr id="3" name="Title 2"/>
          <p:cNvSpPr>
            <a:spLocks noGrp="1"/>
          </p:cNvSpPr>
          <p:nvPr>
            <p:ph type="title"/>
          </p:nvPr>
        </p:nvSpPr>
        <p:spPr>
          <a:xfrm>
            <a:off x="457200" y="274638"/>
            <a:ext cx="8229600" cy="792162"/>
          </a:xfrm>
        </p:spPr>
        <p:txBody>
          <a:bodyPr>
            <a:normAutofit/>
          </a:bodyPr>
          <a:lstStyle/>
          <a:p>
            <a:pPr algn="ctr"/>
            <a:r>
              <a:rPr lang="en-US" sz="2800" dirty="0" smtClean="0"/>
              <a:t>Issue 2</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normAutofit/>
          </a:bodyPr>
          <a:lstStyle/>
          <a:p>
            <a:pPr>
              <a:buNone/>
            </a:pPr>
            <a:endParaRPr lang="en-US" sz="2000" dirty="0" smtClean="0"/>
          </a:p>
          <a:p>
            <a:endParaRPr lang="en-US" sz="2000" dirty="0" smtClean="0"/>
          </a:p>
          <a:p>
            <a:r>
              <a:rPr lang="en-US" sz="2000" dirty="0" smtClean="0"/>
              <a:t>If Issue 2 passes the Ohio Ballot Board would determine if an initiative would create an economic monopoly or special privilege.</a:t>
            </a:r>
          </a:p>
          <a:p>
            <a:endParaRPr lang="en-US" sz="2000" dirty="0" smtClean="0"/>
          </a:p>
          <a:p>
            <a:pPr>
              <a:buNone/>
            </a:pPr>
            <a:r>
              <a:rPr lang="en-US" sz="2000" dirty="0" smtClean="0"/>
              <a:t> </a:t>
            </a:r>
          </a:p>
          <a:p>
            <a:r>
              <a:rPr lang="en-US" sz="2000" dirty="0" smtClean="0"/>
              <a:t>If the Board felt it did grant a monopoly then the board would provide two separate ballot questions. </a:t>
            </a:r>
            <a:endParaRPr lang="en-US" sz="2000" dirty="0"/>
          </a:p>
        </p:txBody>
      </p:sp>
      <p:sp>
        <p:nvSpPr>
          <p:cNvPr id="3" name="Title 2"/>
          <p:cNvSpPr>
            <a:spLocks noGrp="1"/>
          </p:cNvSpPr>
          <p:nvPr>
            <p:ph type="title"/>
          </p:nvPr>
        </p:nvSpPr>
        <p:spPr>
          <a:xfrm>
            <a:off x="457200" y="274638"/>
            <a:ext cx="8229600" cy="792162"/>
          </a:xfrm>
        </p:spPr>
        <p:txBody>
          <a:bodyPr>
            <a:normAutofit/>
          </a:bodyPr>
          <a:lstStyle/>
          <a:p>
            <a:pPr algn="ctr"/>
            <a:r>
              <a:rPr lang="en-US" sz="2800" dirty="0" smtClean="0"/>
              <a:t>Issue 2</a:t>
            </a: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763000" cy="5016691"/>
          </a:xfrm>
        </p:spPr>
        <p:txBody>
          <a:bodyPr/>
          <a:lstStyle/>
          <a:p>
            <a:endParaRPr lang="en-US" dirty="0" smtClean="0"/>
          </a:p>
          <a:p>
            <a:r>
              <a:rPr lang="en-US" sz="2000" dirty="0" smtClean="0"/>
              <a:t>"Shall the petitioner, in violation of division (B)(1) of Section 1e of Article II of the Ohio Constitution, be authorized to initiate a constitutional amendment that grants or creates a monopoly, oligopoly, or cartel, specifies or determines a tax rate, or confers a commercial interest, commercial right, or commercial license that is not available to other similarly situated persons?" </a:t>
            </a:r>
            <a:endParaRPr lang="en-US" sz="2000" dirty="0"/>
          </a:p>
        </p:txBody>
      </p:sp>
      <p:sp>
        <p:nvSpPr>
          <p:cNvPr id="3" name="Title 2"/>
          <p:cNvSpPr>
            <a:spLocks noGrp="1"/>
          </p:cNvSpPr>
          <p:nvPr>
            <p:ph type="title"/>
          </p:nvPr>
        </p:nvSpPr>
        <p:spPr>
          <a:xfrm>
            <a:off x="457200" y="274638"/>
            <a:ext cx="8229600" cy="792162"/>
          </a:xfrm>
        </p:spPr>
        <p:txBody>
          <a:bodyPr>
            <a:normAutofit/>
          </a:bodyPr>
          <a:lstStyle/>
          <a:p>
            <a:pPr algn="ctr"/>
            <a:r>
              <a:rPr lang="en-US" sz="2400" dirty="0" smtClean="0"/>
              <a:t>Ballot Question #1</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The second question would be the ballot initiative asking the voters to approve ___________. </a:t>
            </a:r>
          </a:p>
          <a:p>
            <a:pPr>
              <a:buNone/>
            </a:pPr>
            <a:endParaRPr lang="en-US" sz="2000" dirty="0" smtClean="0"/>
          </a:p>
          <a:p>
            <a:pPr>
              <a:buNone/>
            </a:pPr>
            <a:endParaRPr lang="en-US" sz="2000" dirty="0" smtClean="0"/>
          </a:p>
          <a:p>
            <a:r>
              <a:rPr lang="en-US" sz="2000" dirty="0" smtClean="0"/>
              <a:t>If both questions are approved by the voters, then the amendment would take effect. If only one question is approved by the voters, then the amendment would be defeated. </a:t>
            </a:r>
            <a:endParaRPr lang="en-US" sz="2000" dirty="0"/>
          </a:p>
        </p:txBody>
      </p:sp>
      <p:sp>
        <p:nvSpPr>
          <p:cNvPr id="3" name="Title 2"/>
          <p:cNvSpPr>
            <a:spLocks noGrp="1"/>
          </p:cNvSpPr>
          <p:nvPr>
            <p:ph type="title"/>
          </p:nvPr>
        </p:nvSpPr>
        <p:spPr>
          <a:xfrm>
            <a:off x="457200" y="274638"/>
            <a:ext cx="8229600" cy="792162"/>
          </a:xfrm>
        </p:spPr>
        <p:txBody>
          <a:bodyPr>
            <a:normAutofit/>
          </a:bodyPr>
          <a:lstStyle/>
          <a:p>
            <a:pPr algn="ctr"/>
            <a:r>
              <a:rPr lang="en-US" sz="2400" dirty="0" smtClean="0"/>
              <a:t>Ballot Question #2</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r>
              <a:rPr lang="en-US" sz="2000" b="1" dirty="0" smtClean="0"/>
              <a:t>Issue 2</a:t>
            </a:r>
            <a:r>
              <a:rPr lang="en-US" sz="2000" dirty="0" smtClean="0"/>
              <a:t> is a legislatively-referred constitutional amendment</a:t>
            </a:r>
          </a:p>
          <a:p>
            <a:r>
              <a:rPr lang="en-US" sz="2000" dirty="0" smtClean="0"/>
              <a:t>A majority yes vote is necessary for the amendment to pass</a:t>
            </a:r>
          </a:p>
          <a:p>
            <a:pPr>
              <a:buNone/>
            </a:pPr>
            <a:endParaRPr lang="en-US" sz="2000" dirty="0" smtClean="0"/>
          </a:p>
          <a:p>
            <a:pPr>
              <a:buFont typeface="Wingdings" pitchFamily="2" charset="2"/>
              <a:buChar char="v"/>
            </a:pPr>
            <a:r>
              <a:rPr lang="en-US" sz="2000" b="1" dirty="0" smtClean="0"/>
              <a:t>Issue 3</a:t>
            </a:r>
            <a:r>
              <a:rPr lang="en-US" sz="2000" dirty="0" smtClean="0"/>
              <a:t> is a citizen initiative which means a petition signed by a certain minimum number of registered voters can bring about a public vote on a proposed statute or constitutional amendment</a:t>
            </a:r>
          </a:p>
          <a:p>
            <a:r>
              <a:rPr lang="en-US" sz="2000" dirty="0" smtClean="0"/>
              <a:t>A majority yes vote is necessary for the amendment to pass</a:t>
            </a:r>
          </a:p>
          <a:p>
            <a:endParaRPr lang="en-US" sz="2000" dirty="0" smtClean="0"/>
          </a:p>
          <a:p>
            <a:endParaRPr lang="en-US" dirty="0"/>
          </a:p>
        </p:txBody>
      </p:sp>
      <p:sp>
        <p:nvSpPr>
          <p:cNvPr id="3" name="Title 2"/>
          <p:cNvSpPr>
            <a:spLocks noGrp="1"/>
          </p:cNvSpPr>
          <p:nvPr>
            <p:ph type="title"/>
          </p:nvPr>
        </p:nvSpPr>
        <p:spPr>
          <a:xfrm>
            <a:off x="457200" y="274638"/>
            <a:ext cx="8229600" cy="868362"/>
          </a:xfrm>
        </p:spPr>
        <p:txBody>
          <a:bodyPr>
            <a:normAutofit/>
          </a:bodyPr>
          <a:lstStyle/>
          <a:p>
            <a:pPr algn="ctr"/>
            <a:r>
              <a:rPr lang="en-US" sz="2000" dirty="0" smtClean="0"/>
              <a:t>The Competing Issues On The Ballot</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sz="2000" dirty="0" smtClean="0"/>
          </a:p>
          <a:p>
            <a:r>
              <a:rPr lang="en-US" sz="2000" dirty="0" smtClean="0"/>
              <a:t>If both Issue 2 and Issue 3 would pass Issue 2 would take effect first and invalidate Issue 3. </a:t>
            </a:r>
          </a:p>
          <a:p>
            <a:pPr>
              <a:buNone/>
            </a:pPr>
            <a:endParaRPr lang="en-US" sz="2000" dirty="0" smtClean="0"/>
          </a:p>
          <a:p>
            <a:r>
              <a:rPr lang="en-US" sz="2000" dirty="0" smtClean="0"/>
              <a:t>The passage of Issue 2 or the passage of 2 &amp; 3 would require a change in the language of the next ballot for the legalization of marijuana or it would require the elimination of the monopoly constraint in the language.</a:t>
            </a:r>
          </a:p>
          <a:p>
            <a:pPr>
              <a:buNone/>
            </a:pPr>
            <a:endParaRPr lang="en-US" sz="2000" dirty="0" smtClean="0"/>
          </a:p>
          <a:p>
            <a:r>
              <a:rPr lang="en-US" sz="2000" dirty="0" smtClean="0"/>
              <a:t>The 10 growing facilities would likely be considered a monopoly under the amendment. However, the matter may need to be decided in a court</a:t>
            </a:r>
          </a:p>
          <a:p>
            <a:endParaRPr lang="en-US" dirty="0"/>
          </a:p>
        </p:txBody>
      </p:sp>
      <p:sp>
        <p:nvSpPr>
          <p:cNvPr id="3" name="Title 2"/>
          <p:cNvSpPr>
            <a:spLocks noGrp="1"/>
          </p:cNvSpPr>
          <p:nvPr>
            <p:ph type="title"/>
          </p:nvPr>
        </p:nvSpPr>
        <p:spPr/>
        <p:txBody>
          <a:bodyPr>
            <a:normAutofit/>
          </a:bodyPr>
          <a:lstStyle/>
          <a:p>
            <a:pPr algn="ctr"/>
            <a:r>
              <a:rPr lang="en-US" sz="2400" dirty="0" smtClean="0"/>
              <a:t>The Competing Issues On The Ballot</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610600" cy="4483291"/>
          </a:xfrm>
        </p:spPr>
        <p:txBody>
          <a:bodyPr>
            <a:normAutofit/>
          </a:bodyPr>
          <a:lstStyle/>
          <a:p>
            <a:r>
              <a:rPr lang="en-US" sz="2000" dirty="0" smtClean="0"/>
              <a:t>Citizen initiatives are generally polarizing topics.</a:t>
            </a:r>
          </a:p>
          <a:p>
            <a:pPr>
              <a:buNone/>
            </a:pPr>
            <a:r>
              <a:rPr lang="en-US" sz="2000" dirty="0" smtClean="0"/>
              <a:t> </a:t>
            </a:r>
          </a:p>
          <a:p>
            <a:r>
              <a:rPr lang="en-US" sz="2000" dirty="0" smtClean="0"/>
              <a:t>Several years ago, special interests went to the voters to approve legalized gambling in Ohio, giving two groups the exclusive right to operate casinos in four cities.</a:t>
            </a:r>
          </a:p>
          <a:p>
            <a:pPr>
              <a:buNone/>
            </a:pPr>
            <a:r>
              <a:rPr lang="en-US" sz="2000" dirty="0" smtClean="0"/>
              <a:t> </a:t>
            </a:r>
          </a:p>
          <a:p>
            <a:r>
              <a:rPr lang="en-US" sz="2000" dirty="0" smtClean="0"/>
              <a:t>This created the first Ohio Constitutional Amendment that awarded a monopoly.</a:t>
            </a:r>
          </a:p>
          <a:p>
            <a:pPr>
              <a:buNone/>
            </a:pPr>
            <a:endParaRPr lang="en-US" sz="2000" dirty="0" smtClean="0"/>
          </a:p>
          <a:p>
            <a:pPr>
              <a:buNone/>
            </a:pPr>
            <a:endParaRPr lang="en-US" sz="2000" dirty="0"/>
          </a:p>
        </p:txBody>
      </p:sp>
      <p:sp>
        <p:nvSpPr>
          <p:cNvPr id="3" name="Title 2"/>
          <p:cNvSpPr>
            <a:spLocks noGrp="1"/>
          </p:cNvSpPr>
          <p:nvPr>
            <p:ph type="title"/>
          </p:nvPr>
        </p:nvSpPr>
        <p:spPr/>
        <p:txBody>
          <a:bodyPr>
            <a:normAutofit/>
          </a:bodyPr>
          <a:lstStyle/>
          <a:p>
            <a:pPr algn="ctr"/>
            <a:r>
              <a:rPr lang="en-US" sz="2400" dirty="0" smtClean="0"/>
              <a:t>Historical </a:t>
            </a:r>
            <a:r>
              <a:rPr lang="en-US" sz="2400" dirty="0" err="1" smtClean="0"/>
              <a:t>Persepective</a:t>
            </a:r>
            <a:r>
              <a:rPr lang="en-US" sz="2400" dirty="0" smtClean="0"/>
              <a:t>: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a:bodyPr>
          <a:lstStyle/>
          <a:p>
            <a:r>
              <a:rPr lang="en-US" sz="2000" dirty="0" smtClean="0"/>
              <a:t>It is well established under Ohio law that public moneys cannot be expended to promote or oppose the passage of a ballot issue. </a:t>
            </a:r>
          </a:p>
          <a:p>
            <a:pPr>
              <a:buNone/>
            </a:pPr>
            <a:endParaRPr lang="en-US" sz="2000" dirty="0" smtClean="0"/>
          </a:p>
          <a:p>
            <a:r>
              <a:rPr lang="en-US" sz="2000" dirty="0" smtClean="0"/>
              <a:t>The concept is that public funds entrusted to a public agency belong equally to the proponents and opponents of an issue and the use of those funds to finance arguments to persuade that only one side has merit would be using the funds of those on the other side against them. </a:t>
            </a:r>
          </a:p>
          <a:p>
            <a:pPr>
              <a:buNone/>
            </a:pPr>
            <a:endParaRPr lang="en-US" sz="2000" dirty="0" smtClean="0"/>
          </a:p>
          <a:p>
            <a:r>
              <a:rPr lang="en-US" sz="2000" dirty="0" smtClean="0"/>
              <a:t>That being said, it is generally accepted that the dissemination of </a:t>
            </a:r>
            <a:r>
              <a:rPr lang="en-US" sz="2000" u="sng" dirty="0" smtClean="0"/>
              <a:t>information</a:t>
            </a:r>
            <a:r>
              <a:rPr lang="en-US" sz="2000" dirty="0" smtClean="0"/>
              <a:t> (factual and impartial) is a proper function of a public agency and that public money may be expended for that purpose. </a:t>
            </a:r>
          </a:p>
          <a:p>
            <a:endParaRPr lang="en-US" sz="2000" dirty="0" smtClean="0"/>
          </a:p>
          <a:p>
            <a:endParaRPr lang="en-US" sz="2000" dirty="0"/>
          </a:p>
        </p:txBody>
      </p:sp>
      <p:sp>
        <p:nvSpPr>
          <p:cNvPr id="3" name="Title 2"/>
          <p:cNvSpPr>
            <a:spLocks noGrp="1"/>
          </p:cNvSpPr>
          <p:nvPr>
            <p:ph type="title"/>
          </p:nvPr>
        </p:nvSpPr>
        <p:spPr/>
        <p:txBody>
          <a:bodyPr>
            <a:normAutofit/>
          </a:bodyPr>
          <a:lstStyle/>
          <a:p>
            <a:pPr algn="ctr"/>
            <a:r>
              <a:rPr lang="en-US" sz="2400" dirty="0" smtClean="0"/>
              <a:t>Disclaimer for </a:t>
            </a:r>
            <a:r>
              <a:rPr lang="en-US" sz="2400" dirty="0" smtClean="0"/>
              <a:t>Galion City </a:t>
            </a:r>
            <a:r>
              <a:rPr lang="en-US" sz="2400" dirty="0" smtClean="0"/>
              <a:t>Health Department</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US" sz="2800" dirty="0" smtClean="0"/>
              <a:t>Polls</a:t>
            </a:r>
            <a:endParaRPr lang="en-US" sz="28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16888" y="1670412"/>
            <a:ext cx="8698511" cy="351118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000" dirty="0" smtClean="0"/>
          </a:p>
          <a:p>
            <a:endParaRPr lang="en-US" sz="2000" dirty="0" smtClean="0"/>
          </a:p>
          <a:p>
            <a:r>
              <a:rPr lang="en-US" sz="2000" dirty="0" smtClean="0"/>
              <a:t>Grants a monopoly for the commercial production and sale of marijuana for recreational and medicinal purposes.</a:t>
            </a:r>
          </a:p>
          <a:p>
            <a:endParaRPr lang="en-US" sz="2000" dirty="0" smtClean="0"/>
          </a:p>
          <a:p>
            <a:r>
              <a:rPr lang="en-US" sz="2000" dirty="0" smtClean="0"/>
              <a:t>Amends the Constitution of Ohio.</a:t>
            </a:r>
          </a:p>
          <a:p>
            <a:endParaRPr lang="en-US" sz="2000" dirty="0" smtClean="0"/>
          </a:p>
          <a:p>
            <a:r>
              <a:rPr lang="en-US" sz="2000" dirty="0" smtClean="0"/>
              <a:t>It is on the ballot because it is a Citizen Initiative</a:t>
            </a:r>
          </a:p>
          <a:p>
            <a:endParaRPr lang="en-US" dirty="0"/>
          </a:p>
        </p:txBody>
      </p:sp>
      <p:sp>
        <p:nvSpPr>
          <p:cNvPr id="3" name="Title 2"/>
          <p:cNvSpPr>
            <a:spLocks noGrp="1"/>
          </p:cNvSpPr>
          <p:nvPr>
            <p:ph type="title"/>
          </p:nvPr>
        </p:nvSpPr>
        <p:spPr>
          <a:xfrm>
            <a:off x="457200" y="274638"/>
            <a:ext cx="8229600" cy="639762"/>
          </a:xfrm>
        </p:spPr>
        <p:txBody>
          <a:bodyPr>
            <a:noAutofit/>
          </a:bodyPr>
          <a:lstStyle/>
          <a:p>
            <a:pPr algn="ctr"/>
            <a:r>
              <a:rPr lang="en-US" sz="2400" dirty="0" smtClean="0"/>
              <a:t>Issue 3</a:t>
            </a:r>
            <a:br>
              <a:rPr lang="en-US" sz="2400" dirty="0" smtClean="0"/>
            </a:b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876801"/>
          </a:xfrm>
          <a:ln>
            <a:noFill/>
          </a:ln>
        </p:spPr>
        <p:style>
          <a:lnRef idx="2">
            <a:schemeClr val="dk1"/>
          </a:lnRef>
          <a:fillRef idx="1">
            <a:schemeClr val="lt1"/>
          </a:fillRef>
          <a:effectRef idx="0">
            <a:schemeClr val="dk1"/>
          </a:effectRef>
          <a:fontRef idx="minor">
            <a:schemeClr val="dk1"/>
          </a:fontRef>
        </p:style>
        <p:txBody>
          <a:bodyPr>
            <a:normAutofit lnSpcReduction="10000"/>
          </a:bodyPr>
          <a:lstStyle/>
          <a:p>
            <a:endParaRPr lang="en-US" dirty="0" smtClean="0"/>
          </a:p>
          <a:p>
            <a:r>
              <a:rPr lang="en-US" sz="2000" dirty="0" smtClean="0"/>
              <a:t>Give exclusive rights for commercial marijuana growing, and extraction to a small group of investors who own 10 predetermined parcels of land in Butler, Clermont, Franklin, Hamilton, Licking, Lorain, Lucas, Delaware, Stark, and Summit counties. One additional location may be allowed for in four years.</a:t>
            </a:r>
          </a:p>
          <a:p>
            <a:pPr>
              <a:buNone/>
            </a:pPr>
            <a:endParaRPr lang="en-US" sz="2000" dirty="0" smtClean="0"/>
          </a:p>
          <a:p>
            <a:r>
              <a:rPr lang="en-US" sz="2000" dirty="0" smtClean="0"/>
              <a:t>It would legalize the production of marijuana-infused products, including edible products, concentrates, sprays, ointments and tinctures.</a:t>
            </a:r>
          </a:p>
          <a:p>
            <a:endParaRPr lang="en-US" sz="2000" dirty="0" smtClean="0"/>
          </a:p>
          <a:p>
            <a:r>
              <a:rPr lang="en-US" sz="2000" dirty="0" smtClean="0"/>
              <a:t>Thereby creating the need for the licensing of a limited number of manufacturers that produced products infused with the active drug found in Marijuana. </a:t>
            </a:r>
          </a:p>
          <a:p>
            <a:endParaRPr lang="en-US" sz="2000" dirty="0" smtClean="0"/>
          </a:p>
          <a:p>
            <a:pPr algn="ctr"/>
            <a:endParaRPr lang="en-US" dirty="0"/>
          </a:p>
        </p:txBody>
      </p:sp>
      <p:sp>
        <p:nvSpPr>
          <p:cNvPr id="3" name="Title 2"/>
          <p:cNvSpPr>
            <a:spLocks noGrp="1"/>
          </p:cNvSpPr>
          <p:nvPr>
            <p:ph type="title"/>
          </p:nvPr>
        </p:nvSpPr>
        <p:spPr>
          <a:xfrm>
            <a:off x="685800" y="228600"/>
            <a:ext cx="8229600" cy="563562"/>
          </a:xfrm>
          <a:solidFill>
            <a:schemeClr val="bg1"/>
          </a:solidFill>
          <a:ln>
            <a:noFill/>
          </a:ln>
        </p:spPr>
        <p:txBody>
          <a:bodyPr>
            <a:noAutofit/>
          </a:bodyPr>
          <a:lstStyle/>
          <a:p>
            <a:pPr algn="ctr"/>
            <a:r>
              <a:rPr lang="en-US" sz="2400" dirty="0" smtClean="0"/>
              <a:t>Issue 3 if passed would: </a:t>
            </a:r>
            <a:br>
              <a:rPr lang="en-US" sz="2400" dirty="0" smtClean="0"/>
            </a:br>
            <a:endParaRPr lang="en-US" sz="2400" b="0" dirty="0">
              <a:ln w="18415" cmpd="sng">
                <a:solidFill>
                  <a:srgbClr val="FFFFFF"/>
                </a:solidFill>
                <a:prstDash val="solid"/>
              </a:ln>
              <a:solidFill>
                <a:schemeClr val="bg2">
                  <a:lumMod val="50000"/>
                </a:schemeClr>
              </a:solidFill>
              <a:effectLst>
                <a:outerShdw blurRad="63500" dir="3600000" algn="tl" rotWithShape="0">
                  <a:srgbClr val="000000">
                    <a:alpha val="70000"/>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659</TotalTime>
  <Words>1774</Words>
  <Application>Microsoft Office PowerPoint</Application>
  <PresentationFormat>On-screen Show (4:3)</PresentationFormat>
  <Paragraphs>144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Competing Issues on the Ballot Marijuana on the Ballot</vt:lpstr>
      <vt:lpstr>The Competing Issues On The Ballot</vt:lpstr>
      <vt:lpstr>The Competing Issues On The Ballot</vt:lpstr>
      <vt:lpstr>The Competing Issues On The Ballot</vt:lpstr>
      <vt:lpstr>Historical Persepective: </vt:lpstr>
      <vt:lpstr>Disclaimer for Galion City Health Department</vt:lpstr>
      <vt:lpstr>Polls</vt:lpstr>
      <vt:lpstr>Issue 3 </vt:lpstr>
      <vt:lpstr>Issue 3 if passed would:  </vt:lpstr>
      <vt:lpstr>Issue 3 if passed would:  </vt:lpstr>
      <vt:lpstr>Issue 3 if passed would:</vt:lpstr>
      <vt:lpstr>Issue 3 if passed would: </vt:lpstr>
      <vt:lpstr>Issue 3 if passed would: </vt:lpstr>
      <vt:lpstr>Issue 3 if passed would:</vt:lpstr>
      <vt:lpstr>Issue 3 if passed would: </vt:lpstr>
      <vt:lpstr>Issue 3 if passed would: </vt:lpstr>
      <vt:lpstr>Issue 3 if passed would:  </vt:lpstr>
      <vt:lpstr>Issue 3 if passed would:</vt:lpstr>
      <vt:lpstr>Issue 3 if passed would: </vt:lpstr>
      <vt:lpstr>Issue 3 if passed would: </vt:lpstr>
      <vt:lpstr>Issue 2</vt:lpstr>
      <vt:lpstr>Issue 2</vt:lpstr>
      <vt:lpstr>Issue 2</vt:lpstr>
      <vt:lpstr>Ballot Question #1</vt:lpstr>
      <vt:lpstr>Ballot Question #2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 3</dc:title>
  <dc:creator>Timothy Hollinger</dc:creator>
  <cp:lastModifiedBy>Trish.Factor</cp:lastModifiedBy>
  <cp:revision>109</cp:revision>
  <dcterms:created xsi:type="dcterms:W3CDTF">2015-09-10T11:33:57Z</dcterms:created>
  <dcterms:modified xsi:type="dcterms:W3CDTF">2015-09-18T12:11:08Z</dcterms:modified>
</cp:coreProperties>
</file>