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handoutMasterIdLst>
    <p:handoutMasterId r:id="rId12"/>
  </p:handoutMasterIdLst>
  <p:sldIdLst>
    <p:sldId id="256" r:id="rId2"/>
    <p:sldId id="274" r:id="rId3"/>
    <p:sldId id="289" r:id="rId4"/>
    <p:sldId id="290" r:id="rId5"/>
    <p:sldId id="291" r:id="rId6"/>
    <p:sldId id="292" r:id="rId7"/>
    <p:sldId id="293" r:id="rId8"/>
    <p:sldId id="294" r:id="rId9"/>
    <p:sldId id="29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6C84"/>
    <a:srgbClr val="CBD6DF"/>
    <a:srgbClr val="B1D7F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00"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2895FE-36C0-4F95-B5EE-27DAE1828501}" type="datetimeFigureOut">
              <a:rPr lang="en-US" smtClean="0"/>
              <a:pPr/>
              <a:t>7/5/2013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231FD8-45A6-4390-A858-7854F4DC09E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3F00E-B901-4DB3-B697-4B5F02FD8569}" type="datetimeFigureOut">
              <a:rPr lang="en-US" smtClean="0"/>
              <a:pPr/>
              <a:t>7/5/2013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ED6BF9-23EE-4898-9924-8AECFF4713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D6BF9-23EE-4898-9924-8AECFF47133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D6BF9-23EE-4898-9924-8AECFF47133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D6BF9-23EE-4898-9924-8AECFF47133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D6BF9-23EE-4898-9924-8AECFF47133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D6BF9-23EE-4898-9924-8AECFF47133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D6BF9-23EE-4898-9924-8AECFF47133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D6BF9-23EE-4898-9924-8AECFF47133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D6BF9-23EE-4898-9924-8AECFF47133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D6BF9-23EE-4898-9924-8AECFF47133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6958F67-7ADD-4D5B-B79E-B3645DC4B811}"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0C965-B96C-4E71-8503-B95F1B2F688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958F67-7ADD-4D5B-B79E-B3645DC4B811}"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0C965-B96C-4E71-8503-B95F1B2F68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958F67-7ADD-4D5B-B79E-B3645DC4B811}" type="datetimeFigureOut">
              <a:rPr lang="en-US" smtClean="0"/>
              <a:pPr/>
              <a:t>7/5/2013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C80C965-B96C-4E71-8503-B95F1B2F68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958F67-7ADD-4D5B-B79E-B3645DC4B811}"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0C965-B96C-4E71-8503-B95F1B2F68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958F67-7ADD-4D5B-B79E-B3645DC4B811}"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0C965-B96C-4E71-8503-B95F1B2F68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958F67-7ADD-4D5B-B79E-B3645DC4B811}" type="datetimeFigureOut">
              <a:rPr lang="en-US" smtClean="0"/>
              <a:pPr/>
              <a:t>7/5/2013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0C965-B96C-4E71-8503-B95F1B2F68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958F67-7ADD-4D5B-B79E-B3645DC4B811}" type="datetimeFigureOut">
              <a:rPr lang="en-US" smtClean="0"/>
              <a:pPr/>
              <a:t>7/5/2013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0C965-B96C-4E71-8503-B95F1B2F68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958F67-7ADD-4D5B-B79E-B3645DC4B811}" type="datetimeFigureOut">
              <a:rPr lang="en-US" smtClean="0"/>
              <a:pPr/>
              <a:t>7/5/2013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0C965-B96C-4E71-8503-B95F1B2F68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58F67-7ADD-4D5B-B79E-B3645DC4B811}" type="datetimeFigureOut">
              <a:rPr lang="en-US" smtClean="0"/>
              <a:pPr/>
              <a:t>7/5/2013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0C965-B96C-4E71-8503-B95F1B2F68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958F67-7ADD-4D5B-B79E-B3645DC4B811}" type="datetimeFigureOut">
              <a:rPr lang="en-US" smtClean="0"/>
              <a:pPr/>
              <a:t>7/5/2013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0C965-B96C-4E71-8503-B95F1B2F688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6958F67-7ADD-4D5B-B79E-B3645DC4B811}" type="datetimeFigureOut">
              <a:rPr lang="en-US" smtClean="0"/>
              <a:pPr/>
              <a:t>7/5/2013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C80C965-B96C-4E71-8503-B95F1B2F68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6958F67-7ADD-4D5B-B79E-B3645DC4B811}" type="datetimeFigureOut">
              <a:rPr lang="en-US" smtClean="0"/>
              <a:pPr/>
              <a:t>7/5/2013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C80C965-B96C-4E71-8503-B95F1B2F68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8077200" cy="1673352"/>
          </a:xfrm>
        </p:spPr>
        <p:txBody>
          <a:bodyPr>
            <a:noAutofit/>
          </a:bodyPr>
          <a:lstStyle/>
          <a:p>
            <a:pPr algn="ctr"/>
            <a:r>
              <a:rPr lang="en-US" sz="8000" dirty="0" smtClean="0"/>
              <a:t>Galion City Health Department</a:t>
            </a:r>
            <a:endParaRPr lang="en-US" sz="8000" dirty="0"/>
          </a:p>
        </p:txBody>
      </p:sp>
      <p:sp>
        <p:nvSpPr>
          <p:cNvPr id="3" name="Subtitle 2"/>
          <p:cNvSpPr>
            <a:spLocks noGrp="1"/>
          </p:cNvSpPr>
          <p:nvPr>
            <p:ph type="subTitle" idx="1"/>
          </p:nvPr>
        </p:nvSpPr>
        <p:spPr>
          <a:xfrm>
            <a:off x="609600" y="3657600"/>
            <a:ext cx="7854696" cy="2209800"/>
          </a:xfrm>
        </p:spPr>
        <p:txBody>
          <a:bodyPr>
            <a:normAutofit fontScale="92500" lnSpcReduction="20000"/>
          </a:bodyPr>
          <a:lstStyle/>
          <a:p>
            <a:pPr algn="ctr"/>
            <a:r>
              <a:rPr lang="en-US" sz="4800" dirty="0" smtClean="0"/>
              <a:t>On the Road to Accreditation</a:t>
            </a:r>
          </a:p>
          <a:p>
            <a:pPr algn="ctr"/>
            <a:endParaRPr lang="en-US" sz="4800" dirty="0" smtClean="0"/>
          </a:p>
          <a:p>
            <a:pPr algn="ctr"/>
            <a:endParaRPr lang="en-US" sz="2400" dirty="0" smtClean="0"/>
          </a:p>
          <a:p>
            <a:pPr algn="ctr"/>
            <a:endParaRPr lang="en-US" sz="2400" dirty="0" smtClean="0"/>
          </a:p>
          <a:p>
            <a:pPr algn="ctr"/>
            <a:r>
              <a:rPr lang="en-US" sz="3200" dirty="0" smtClean="0"/>
              <a:t>July 9, 2013</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effectLst>
                  <a:outerShdw blurRad="38100" dist="38100" dir="2700000" algn="tl">
                    <a:srgbClr val="000000">
                      <a:alpha val="43137"/>
                    </a:srgbClr>
                  </a:outerShdw>
                </a:effectLst>
              </a:rPr>
              <a:t>Accreditation Prerequisites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marL="0" indent="0" algn="just">
              <a:buNone/>
            </a:pPr>
            <a:r>
              <a:rPr lang="en-US" sz="2400" dirty="0" smtClean="0"/>
              <a:t>As a prerequisite to health departments’ applications for accreditation being approved, health departments must submit 3 documents with their application:</a:t>
            </a:r>
          </a:p>
          <a:p>
            <a:pPr>
              <a:buNone/>
            </a:pPr>
            <a:endParaRPr lang="en-US" sz="2400" dirty="0" smtClean="0"/>
          </a:p>
          <a:p>
            <a:pPr>
              <a:buNone/>
            </a:pPr>
            <a:r>
              <a:rPr lang="en-US" sz="2400" dirty="0" smtClean="0"/>
              <a:t>	1.	Community health assessment (CHA)</a:t>
            </a:r>
          </a:p>
          <a:p>
            <a:pPr>
              <a:buNone/>
            </a:pPr>
            <a:endParaRPr lang="en-US" sz="2400" dirty="0" smtClean="0"/>
          </a:p>
          <a:p>
            <a:pPr>
              <a:buNone/>
            </a:pPr>
            <a:r>
              <a:rPr lang="en-US" sz="2400" dirty="0" smtClean="0"/>
              <a:t>	2.	Community health improvement plan (CHIP)</a:t>
            </a:r>
          </a:p>
          <a:p>
            <a:pPr>
              <a:buNone/>
            </a:pPr>
            <a:endParaRPr lang="en-US" sz="2400" dirty="0" smtClean="0"/>
          </a:p>
          <a:p>
            <a:pPr>
              <a:buNone/>
            </a:pPr>
            <a:r>
              <a:rPr lang="en-US" sz="2400" dirty="0" smtClean="0"/>
              <a:t>	3.	Health department strategic plan</a:t>
            </a:r>
          </a:p>
          <a:p>
            <a:pPr>
              <a:buNone/>
            </a:pPr>
            <a:endParaRPr lang="en-US" sz="2400" dirty="0" smtClean="0"/>
          </a:p>
          <a:p>
            <a:pPr marL="0" indent="0" algn="just">
              <a:buNone/>
            </a:pPr>
            <a:r>
              <a:rPr lang="en-US" sz="2400" dirty="0" smtClean="0"/>
              <a:t>These documents lay the groundwork for health department programs, policies, and interventions, and the remainder of the review for accreditation. They must be dated within the past 5 years. </a:t>
            </a:r>
            <a:endParaRPr lang="en-US" sz="2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effectLst>
                  <a:outerShdw blurRad="38100" dist="38100" dir="2700000" algn="tl">
                    <a:srgbClr val="000000">
                      <a:alpha val="43137"/>
                    </a:srgbClr>
                  </a:outerShdw>
                </a:effectLst>
              </a:rPr>
              <a:t>Community Health Assessment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Purpose is to learn about the health status of the population that the health department serves. </a:t>
            </a:r>
          </a:p>
          <a:p>
            <a:pPr>
              <a:buNone/>
            </a:pPr>
            <a:endParaRPr lang="en-US" sz="2400" dirty="0" smtClean="0"/>
          </a:p>
          <a:p>
            <a:r>
              <a:rPr lang="en-US" sz="2400" dirty="0" smtClean="0"/>
              <a:t>Describes the health status of the population, identifies areas for health improvement, determines factors that contribute to health issues, and identifies assets and resources that can be mobilized to address population health improvement. </a:t>
            </a:r>
          </a:p>
          <a:p>
            <a:pPr>
              <a:buNone/>
            </a:pPr>
            <a:endParaRPr lang="en-US" sz="2400" dirty="0" smtClean="0"/>
          </a:p>
          <a:p>
            <a:r>
              <a:rPr lang="en-US" sz="2400" dirty="0" smtClean="0"/>
              <a:t>Developed through a participatory, collaborative process with various sectors of the community.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effectLst>
                  <a:outerShdw blurRad="38100" dist="38100" dir="2700000" algn="tl">
                    <a:srgbClr val="000000">
                      <a:alpha val="43137"/>
                    </a:srgbClr>
                  </a:outerShdw>
                </a:effectLst>
              </a:rPr>
              <a:t>Community Health Assessment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1"/>
            <a:ext cx="8229600" cy="4876800"/>
          </a:xfrm>
        </p:spPr>
        <p:txBody>
          <a:bodyPr>
            <a:normAutofit fontScale="92500" lnSpcReduction="10000"/>
          </a:bodyPr>
          <a:lstStyle/>
          <a:p>
            <a:pPr>
              <a:buNone/>
            </a:pPr>
            <a:r>
              <a:rPr lang="en-US" sz="2400" b="1" dirty="0" smtClean="0"/>
              <a:t>Required elements of a Community Health Assessment (CHA):</a:t>
            </a:r>
          </a:p>
          <a:p>
            <a:pPr>
              <a:buNone/>
            </a:pPr>
            <a:endParaRPr lang="en-US" sz="1300" b="1" dirty="0" smtClean="0"/>
          </a:p>
          <a:p>
            <a:pPr>
              <a:buNone/>
            </a:pPr>
            <a:endParaRPr lang="en-US" sz="800" dirty="0" smtClean="0"/>
          </a:p>
          <a:p>
            <a:r>
              <a:rPr lang="en-US" sz="2400" dirty="0" smtClean="0"/>
              <a:t>Various sources of data</a:t>
            </a:r>
          </a:p>
          <a:p>
            <a:pPr>
              <a:buNone/>
            </a:pPr>
            <a:endParaRPr lang="en-US" sz="2400" dirty="0" smtClean="0"/>
          </a:p>
          <a:p>
            <a:r>
              <a:rPr lang="en-US" sz="2400" dirty="0" smtClean="0"/>
              <a:t>Population demographics</a:t>
            </a:r>
          </a:p>
          <a:p>
            <a:pPr>
              <a:buNone/>
            </a:pPr>
            <a:endParaRPr lang="en-US" sz="2400" dirty="0" smtClean="0"/>
          </a:p>
          <a:p>
            <a:r>
              <a:rPr lang="en-US" sz="2400" dirty="0" smtClean="0"/>
              <a:t>Health issues identified</a:t>
            </a:r>
          </a:p>
          <a:p>
            <a:endParaRPr lang="en-US" sz="2400" dirty="0" smtClean="0"/>
          </a:p>
          <a:p>
            <a:r>
              <a:rPr lang="en-US" sz="2400" dirty="0" smtClean="0"/>
              <a:t>Special populations with health issues</a:t>
            </a:r>
          </a:p>
          <a:p>
            <a:endParaRPr lang="en-US" sz="2400" dirty="0" smtClean="0"/>
          </a:p>
          <a:p>
            <a:r>
              <a:rPr lang="en-US" sz="2400" dirty="0" smtClean="0"/>
              <a:t>Contributing causes of health issues</a:t>
            </a:r>
          </a:p>
          <a:p>
            <a:endParaRPr lang="en-US" sz="2400" dirty="0" smtClean="0"/>
          </a:p>
          <a:p>
            <a:r>
              <a:rPr lang="en-US" sz="2400" dirty="0" smtClean="0"/>
              <a:t>Description of assets to address health issues</a:t>
            </a:r>
          </a:p>
          <a:p>
            <a:endParaRPr lang="en-US" sz="2400" dirty="0" smtClean="0"/>
          </a:p>
          <a:p>
            <a:r>
              <a:rPr lang="en-US" sz="2400" dirty="0" smtClean="0"/>
              <a:t>Documented input from stakeholders</a:t>
            </a:r>
          </a:p>
          <a:p>
            <a:endParaRPr lang="en-US" sz="2400" dirty="0" smtClean="0"/>
          </a:p>
          <a:p>
            <a:endParaRPr lang="en-US" sz="24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effectLst>
                  <a:outerShdw blurRad="38100" dist="38100" dir="2700000" algn="tl">
                    <a:srgbClr val="000000">
                      <a:alpha val="43137"/>
                    </a:srgbClr>
                  </a:outerShdw>
                </a:effectLst>
              </a:rPr>
              <a:t>Community Health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Improvement Plan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625609"/>
          </a:xfrm>
        </p:spPr>
        <p:txBody>
          <a:bodyPr>
            <a:normAutofit/>
          </a:bodyPr>
          <a:lstStyle/>
          <a:p>
            <a:r>
              <a:rPr lang="en-US" sz="2400" dirty="0" smtClean="0"/>
              <a:t>Purpose is to describe how the health department and the community will work together to improve the health of the population that it serves. </a:t>
            </a:r>
          </a:p>
          <a:p>
            <a:pPr>
              <a:buNone/>
            </a:pPr>
            <a:endParaRPr lang="en-US" sz="2400" dirty="0" smtClean="0"/>
          </a:p>
          <a:p>
            <a:r>
              <a:rPr lang="en-US" sz="2400" dirty="0" smtClean="0"/>
              <a:t>Based on the Community Health Assessment (CHA).</a:t>
            </a:r>
          </a:p>
          <a:p>
            <a:pPr>
              <a:buNone/>
            </a:pPr>
            <a:endParaRPr lang="en-US" sz="2400" dirty="0" smtClean="0"/>
          </a:p>
          <a:p>
            <a:r>
              <a:rPr lang="en-US" sz="2400" dirty="0" smtClean="0"/>
              <a:t>Community-driven with participation of public health system partners and process to set priorities.</a:t>
            </a:r>
          </a:p>
          <a:p>
            <a:endParaRPr lang="en-US" sz="2400" dirty="0" smtClean="0"/>
          </a:p>
          <a:p>
            <a:r>
              <a:rPr lang="en-US" sz="2400" dirty="0" smtClean="0"/>
              <a:t>More comprehensive than roles and responsibilities of health department alone; includes community partners’ roles and responsibilities.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effectLst>
                  <a:outerShdw blurRad="38100" dist="38100" dir="2700000" algn="tl">
                    <a:srgbClr val="000000">
                      <a:alpha val="43137"/>
                    </a:srgbClr>
                  </a:outerShdw>
                </a:effectLst>
              </a:rPr>
              <a:t>Community Health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Improvement Plan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1"/>
            <a:ext cx="8229600" cy="4876800"/>
          </a:xfrm>
        </p:spPr>
        <p:txBody>
          <a:bodyPr>
            <a:normAutofit fontScale="92500"/>
          </a:bodyPr>
          <a:lstStyle/>
          <a:p>
            <a:pPr>
              <a:buNone/>
            </a:pPr>
            <a:r>
              <a:rPr lang="en-US" sz="2400" b="1" dirty="0" smtClean="0"/>
              <a:t>Required elements of a Community Health Improvement Plan (CHIP):</a:t>
            </a:r>
          </a:p>
          <a:p>
            <a:pPr>
              <a:buNone/>
            </a:pPr>
            <a:endParaRPr lang="en-US" sz="1300" b="1" dirty="0" smtClean="0"/>
          </a:p>
          <a:p>
            <a:pPr>
              <a:buNone/>
            </a:pPr>
            <a:endParaRPr lang="en-US" sz="800" dirty="0" smtClean="0"/>
          </a:p>
          <a:p>
            <a:r>
              <a:rPr lang="en-US" sz="2400" dirty="0" smtClean="0"/>
              <a:t>Community health priorities, objectives, strategies, measures, and time framed targets</a:t>
            </a:r>
          </a:p>
          <a:p>
            <a:pPr>
              <a:buNone/>
            </a:pPr>
            <a:endParaRPr lang="en-US" sz="2400" dirty="0" smtClean="0"/>
          </a:p>
          <a:p>
            <a:r>
              <a:rPr lang="en-US" sz="2400" dirty="0" smtClean="0"/>
              <a:t>Policy changes needed to accomplish objectives</a:t>
            </a:r>
          </a:p>
          <a:p>
            <a:pPr>
              <a:buNone/>
            </a:pPr>
            <a:endParaRPr lang="en-US" sz="2400" dirty="0" smtClean="0"/>
          </a:p>
          <a:p>
            <a:r>
              <a:rPr lang="en-US" sz="2400" dirty="0" smtClean="0"/>
              <a:t>Individuals and organizations responsible for implementation </a:t>
            </a:r>
          </a:p>
          <a:p>
            <a:endParaRPr lang="en-US" sz="2400" dirty="0" smtClean="0"/>
          </a:p>
          <a:p>
            <a:r>
              <a:rPr lang="en-US" sz="2400" dirty="0" smtClean="0"/>
              <a:t>Measurable health outcomes or indicators</a:t>
            </a:r>
          </a:p>
          <a:p>
            <a:endParaRPr lang="en-US" sz="2400" dirty="0" smtClean="0"/>
          </a:p>
          <a:p>
            <a:r>
              <a:rPr lang="en-US" sz="2400" dirty="0" smtClean="0"/>
              <a:t>Alignment with other levels of health departments’ and national priorities</a:t>
            </a:r>
          </a:p>
          <a:p>
            <a:endParaRPr lang="en-US" sz="2400" dirty="0" smtClean="0"/>
          </a:p>
          <a:p>
            <a:endParaRPr lang="en-US" sz="24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effectLst>
                  <a:outerShdw blurRad="38100" dist="38100" dir="2700000" algn="tl">
                    <a:srgbClr val="000000">
                      <a:alpha val="43137"/>
                    </a:srgbClr>
                  </a:outerShdw>
                </a:effectLst>
              </a:rPr>
              <a:t>Health Department Strategic Plan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625609"/>
          </a:xfrm>
        </p:spPr>
        <p:txBody>
          <a:bodyPr>
            <a:normAutofit/>
          </a:bodyPr>
          <a:lstStyle/>
          <a:p>
            <a:r>
              <a:rPr lang="en-US" sz="2400" dirty="0" smtClean="0"/>
              <a:t>Purpose is to describe what the health department plans to achieve in 3-5 years. </a:t>
            </a:r>
          </a:p>
          <a:p>
            <a:pPr>
              <a:buNone/>
            </a:pPr>
            <a:endParaRPr lang="en-US" sz="2400" dirty="0" smtClean="0"/>
          </a:p>
          <a:p>
            <a:r>
              <a:rPr lang="en-US" sz="2400" dirty="0" smtClean="0"/>
              <a:t>Provides guidance for decision making, strategy setting, priority setting, and taking action. </a:t>
            </a:r>
          </a:p>
          <a:p>
            <a:pPr>
              <a:buNone/>
            </a:pPr>
            <a:endParaRPr lang="en-US" sz="2400" dirty="0" smtClean="0"/>
          </a:p>
          <a:p>
            <a:r>
              <a:rPr lang="en-US" sz="2400" dirty="0" smtClean="0"/>
              <a:t>Focuses on the activities and programs of only the health department, not the broad community. </a:t>
            </a:r>
          </a:p>
          <a:p>
            <a:pPr>
              <a:buNone/>
            </a:pPr>
            <a:endParaRPr lang="en-US" sz="2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effectLst>
                  <a:outerShdw blurRad="38100" dist="38100" dir="2700000" algn="tl">
                    <a:srgbClr val="000000">
                      <a:alpha val="43137"/>
                    </a:srgbClr>
                  </a:outerShdw>
                </a:effectLst>
              </a:rPr>
              <a:t>Health Department Strategic Plan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1"/>
            <a:ext cx="8229600" cy="4876800"/>
          </a:xfrm>
        </p:spPr>
        <p:txBody>
          <a:bodyPr>
            <a:normAutofit fontScale="92500" lnSpcReduction="10000"/>
          </a:bodyPr>
          <a:lstStyle/>
          <a:p>
            <a:pPr>
              <a:buNone/>
            </a:pPr>
            <a:r>
              <a:rPr lang="en-US" sz="2400" b="1" dirty="0" smtClean="0"/>
              <a:t>Required elements of a Health Department Strategic Plan:</a:t>
            </a:r>
          </a:p>
          <a:p>
            <a:pPr>
              <a:buNone/>
            </a:pPr>
            <a:endParaRPr lang="en-US" sz="1300" b="1" dirty="0" smtClean="0"/>
          </a:p>
          <a:p>
            <a:pPr>
              <a:buNone/>
            </a:pPr>
            <a:endParaRPr lang="en-US" sz="800" dirty="0" smtClean="0"/>
          </a:p>
          <a:p>
            <a:r>
              <a:rPr lang="en-US" sz="2400" dirty="0" smtClean="0"/>
              <a:t>Mission, vision, guiding principles, and values</a:t>
            </a:r>
          </a:p>
          <a:p>
            <a:pPr>
              <a:buNone/>
            </a:pPr>
            <a:endParaRPr lang="en-US" sz="2400" dirty="0" smtClean="0"/>
          </a:p>
          <a:p>
            <a:r>
              <a:rPr lang="en-US" sz="2400" dirty="0" smtClean="0"/>
              <a:t>Strategic priorities</a:t>
            </a:r>
          </a:p>
          <a:p>
            <a:pPr>
              <a:buNone/>
            </a:pPr>
            <a:endParaRPr lang="en-US" sz="2400" dirty="0" smtClean="0"/>
          </a:p>
          <a:p>
            <a:r>
              <a:rPr lang="en-US" sz="2400" dirty="0" smtClean="0"/>
              <a:t>Goals and objectives with measureable and time-framed targets</a:t>
            </a:r>
          </a:p>
          <a:p>
            <a:endParaRPr lang="en-US" sz="2400" dirty="0" smtClean="0"/>
          </a:p>
          <a:p>
            <a:r>
              <a:rPr lang="en-US" sz="2400" dirty="0" smtClean="0"/>
              <a:t>External trends or events or factors affecting health status or the health department </a:t>
            </a:r>
          </a:p>
          <a:p>
            <a:endParaRPr lang="en-US" sz="2400" dirty="0" smtClean="0"/>
          </a:p>
          <a:p>
            <a:r>
              <a:rPr lang="en-US" sz="2400" dirty="0" smtClean="0"/>
              <a:t>Health department strengths and weaknesses</a:t>
            </a:r>
          </a:p>
          <a:p>
            <a:endParaRPr lang="en-US" sz="2400" dirty="0" smtClean="0"/>
          </a:p>
          <a:p>
            <a:r>
              <a:rPr lang="en-US" sz="2400" dirty="0" smtClean="0"/>
              <a:t>Link to Community Health Improvement Plan (CHIP) and health department’s quality improvement (QI) plan</a:t>
            </a:r>
          </a:p>
          <a:p>
            <a:endParaRPr lang="en-US" sz="2400" dirty="0" smtClean="0"/>
          </a:p>
          <a:p>
            <a:endParaRPr lang="en-US" sz="24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effectLst>
                  <a:outerShdw blurRad="38100" dist="38100" dir="2700000" algn="tl">
                    <a:srgbClr val="000000">
                      <a:alpha val="43137"/>
                    </a:srgbClr>
                  </a:outerShdw>
                </a:effectLst>
              </a:rPr>
              <a:t>Accreditation Milestones</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5181599"/>
          </a:xfrm>
        </p:spPr>
        <p:txBody>
          <a:bodyPr>
            <a:normAutofit/>
          </a:bodyPr>
          <a:lstStyle/>
          <a:p>
            <a:pPr>
              <a:buNone/>
            </a:pPr>
            <a:r>
              <a:rPr lang="en-US" sz="2000" b="1" dirty="0" smtClean="0"/>
              <a:t>	</a:t>
            </a:r>
            <a:r>
              <a:rPr lang="en-US" sz="2000" b="1" u="sng" dirty="0" smtClean="0"/>
              <a:t>Activity</a:t>
            </a:r>
            <a:r>
              <a:rPr lang="en-US" sz="2000" b="1" dirty="0" smtClean="0"/>
              <a:t>			</a:t>
            </a:r>
            <a:r>
              <a:rPr lang="en-US" sz="2000" b="1" u="sng" dirty="0" smtClean="0"/>
              <a:t>Responsible Party</a:t>
            </a:r>
            <a:r>
              <a:rPr lang="en-US" sz="2000" b="1" dirty="0" smtClean="0"/>
              <a:t>	</a:t>
            </a:r>
            <a:r>
              <a:rPr lang="en-US" sz="2000" b="1" u="sng" dirty="0" smtClean="0"/>
              <a:t>Time Frame</a:t>
            </a:r>
          </a:p>
          <a:p>
            <a:r>
              <a:rPr lang="en-US" sz="1800" dirty="0" smtClean="0"/>
              <a:t>Complete PHAB orientation	Accreditation team (triad)	COMPLETED</a:t>
            </a:r>
          </a:p>
          <a:p>
            <a:pPr>
              <a:buNone/>
            </a:pPr>
            <a:endParaRPr lang="en-US" sz="1800" dirty="0" smtClean="0"/>
          </a:p>
          <a:p>
            <a:r>
              <a:rPr lang="en-US" sz="1800" dirty="0" smtClean="0"/>
              <a:t>Submit PHAB Statement of Intent (SOI)			</a:t>
            </a:r>
          </a:p>
          <a:p>
            <a:pPr>
              <a:buNone/>
            </a:pPr>
            <a:r>
              <a:rPr lang="en-US" sz="1800" dirty="0" smtClean="0"/>
              <a:t>					Health Department	06/30/16</a:t>
            </a:r>
          </a:p>
          <a:p>
            <a:pPr>
              <a:buNone/>
            </a:pPr>
            <a:endParaRPr lang="en-US" sz="1800" dirty="0" smtClean="0"/>
          </a:p>
          <a:p>
            <a:r>
              <a:rPr lang="en-US" sz="1800" dirty="0" smtClean="0"/>
              <a:t>Complete &amp; submit application, fees			</a:t>
            </a:r>
          </a:p>
          <a:p>
            <a:pPr>
              <a:buNone/>
            </a:pPr>
            <a:r>
              <a:rPr lang="en-US" sz="1800" dirty="0" smtClean="0"/>
              <a:t>					Accreditation Coordinator	12/31/16</a:t>
            </a:r>
          </a:p>
          <a:p>
            <a:pPr>
              <a:buNone/>
            </a:pPr>
            <a:endParaRPr lang="en-US" sz="1800" dirty="0" smtClean="0"/>
          </a:p>
          <a:p>
            <a:r>
              <a:rPr lang="en-US" sz="1800" dirty="0" smtClean="0"/>
              <a:t>Complete Accreditation Coordinator training		</a:t>
            </a:r>
          </a:p>
          <a:p>
            <a:pPr>
              <a:buNone/>
            </a:pPr>
            <a:r>
              <a:rPr lang="en-US" sz="1800" dirty="0" smtClean="0"/>
              <a:t>					Accreditation Coordinator	12/31/16 </a:t>
            </a:r>
          </a:p>
          <a:p>
            <a:pPr>
              <a:buNone/>
            </a:pPr>
            <a:endParaRPr lang="en-US" sz="1800" dirty="0" smtClean="0"/>
          </a:p>
          <a:p>
            <a:r>
              <a:rPr lang="en-US" sz="1800" dirty="0" smtClean="0"/>
              <a:t>Documentation selection &amp; submission			</a:t>
            </a:r>
          </a:p>
          <a:p>
            <a:pPr>
              <a:buNone/>
            </a:pPr>
            <a:r>
              <a:rPr lang="en-US" sz="1800" dirty="0" smtClean="0"/>
              <a:t>					Accreditation team		01/01-12/31/17</a:t>
            </a:r>
          </a:p>
          <a:p>
            <a:pPr>
              <a:buNone/>
            </a:pPr>
            <a:endParaRPr lang="en-US" sz="1800" dirty="0" smtClean="0"/>
          </a:p>
          <a:p>
            <a:r>
              <a:rPr lang="en-US" sz="1800" dirty="0" smtClean="0"/>
              <a:t>Site visit			PHAB			01/01-12/31/18</a:t>
            </a:r>
          </a:p>
          <a:p>
            <a:pPr>
              <a:buNone/>
            </a:pPr>
            <a:endParaRPr lang="en-US" sz="1800" dirty="0" smtClean="0"/>
          </a:p>
          <a:p>
            <a:r>
              <a:rPr lang="en-US" sz="1800" dirty="0" smtClean="0"/>
              <a:t>Accreditation decision		PHAB			12/31/18</a:t>
            </a:r>
          </a:p>
          <a:p>
            <a:pPr>
              <a:buNone/>
            </a:pPr>
            <a:endParaRPr lang="en-US" sz="1400"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2536</TotalTime>
  <Words>407</Words>
  <Application>Microsoft Office PowerPoint</Application>
  <PresentationFormat>On-screen Show (4:3)</PresentationFormat>
  <Paragraphs>109</Paragraphs>
  <Slides>9</Slides>
  <Notes>9</Notes>
  <HiddenSlides>1</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Galion City Health Department</vt:lpstr>
      <vt:lpstr>Accreditation Prerequisites</vt:lpstr>
      <vt:lpstr>Community Health Assessment</vt:lpstr>
      <vt:lpstr>Community Health Assessment</vt:lpstr>
      <vt:lpstr>Community Health  Improvement Plan</vt:lpstr>
      <vt:lpstr>Community Health  Improvement Plan</vt:lpstr>
      <vt:lpstr>Health Department Strategic Plan</vt:lpstr>
      <vt:lpstr>Health Department Strategic Plan</vt:lpstr>
      <vt:lpstr>Accreditation Milestones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Galion City Health Department</dc:title>
  <dc:creator>Stephanie Zmuda</dc:creator>
  <cp:lastModifiedBy>Stephen.Novack</cp:lastModifiedBy>
  <cp:revision>258</cp:revision>
  <dcterms:created xsi:type="dcterms:W3CDTF">2012-11-27T18:32:01Z</dcterms:created>
  <dcterms:modified xsi:type="dcterms:W3CDTF">2013-07-05T19:33:37Z</dcterms:modified>
</cp:coreProperties>
</file>