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2" r:id="rId5"/>
    <p:sldMasterId id="2147483685" r:id="rId6"/>
  </p:sldMasterIdLst>
  <p:notesMasterIdLst>
    <p:notesMasterId r:id="rId27"/>
  </p:notesMasterIdLst>
  <p:sldIdLst>
    <p:sldId id="595" r:id="rId7"/>
    <p:sldId id="2145706480" r:id="rId8"/>
    <p:sldId id="2145706483" r:id="rId9"/>
    <p:sldId id="1070" r:id="rId10"/>
    <p:sldId id="988" r:id="rId11"/>
    <p:sldId id="2145706498" r:id="rId12"/>
    <p:sldId id="2145706496" r:id="rId13"/>
    <p:sldId id="2145706499" r:id="rId14"/>
    <p:sldId id="2145706481" r:id="rId15"/>
    <p:sldId id="811" r:id="rId16"/>
    <p:sldId id="2145706473" r:id="rId17"/>
    <p:sldId id="813" r:id="rId18"/>
    <p:sldId id="810" r:id="rId19"/>
    <p:sldId id="812" r:id="rId20"/>
    <p:sldId id="2145706477" r:id="rId21"/>
    <p:sldId id="2145706497" r:id="rId22"/>
    <p:sldId id="2145706492" r:id="rId23"/>
    <p:sldId id="2145706500" r:id="rId24"/>
    <p:sldId id="2145706485" r:id="rId25"/>
    <p:sldId id="214570649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97A1A34-6DBB-4B7A-304F-41DE667285FB}" name="Guest User" initials="GU" userId="S::urn:spo:tenantanon#b425d516-7816-4d68-8b96-942b20eb4f4a::" providerId="AD"/>
  <p188:author id="{81AAC73C-2C8C-3DB0-7C99-74F33262DB2C}" name="Marc Driscoll" initials="MD" userId="S::mdriscoll@ohioaap.org::64d73674-5e32-4b5e-bc92-d62b9f032a8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B28"/>
    <a:srgbClr val="FCB040"/>
    <a:srgbClr val="F15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606"/>
    <p:restoredTop sz="95156"/>
  </p:normalViewPr>
  <p:slideViewPr>
    <p:cSldViewPr snapToGrid="0">
      <p:cViewPr varScale="1">
        <p:scale>
          <a:sx n="99" d="100"/>
          <a:sy n="99" d="100"/>
        </p:scale>
        <p:origin x="3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 Driscoll" userId="64d73674-5e32-4b5e-bc92-d62b9f032a85" providerId="ADAL" clId="{03790CB8-B92D-59E1-82D1-C51418CF8CE2}"/>
    <pc:docChg chg="undo custSel addSld delSld modSld sldOrd">
      <pc:chgData name="Marc Driscoll" userId="64d73674-5e32-4b5e-bc92-d62b9f032a85" providerId="ADAL" clId="{03790CB8-B92D-59E1-82D1-C51418CF8CE2}" dt="2026-07-08T17:16:51.183" v="921" actId="20577"/>
      <pc:docMkLst>
        <pc:docMk/>
      </pc:docMkLst>
      <pc:sldChg chg="modSp mod">
        <pc:chgData name="Marc Driscoll" userId="64d73674-5e32-4b5e-bc92-d62b9f032a85" providerId="ADAL" clId="{03790CB8-B92D-59E1-82D1-C51418CF8CE2}" dt="2026-07-08T17:13:48.203" v="919" actId="20577"/>
        <pc:sldMkLst>
          <pc:docMk/>
          <pc:sldMk cId="479438493" sldId="595"/>
        </pc:sldMkLst>
        <pc:spChg chg="mod">
          <ac:chgData name="Marc Driscoll" userId="64d73674-5e32-4b5e-bc92-d62b9f032a85" providerId="ADAL" clId="{03790CB8-B92D-59E1-82D1-C51418CF8CE2}" dt="2026-07-08T17:13:48.203" v="919" actId="20577"/>
          <ac:spMkLst>
            <pc:docMk/>
            <pc:sldMk cId="479438493" sldId="595"/>
            <ac:spMk id="5" creationId="{8DC04B4F-D4B1-A7BE-5DF1-992CCD0CBBC0}"/>
          </ac:spMkLst>
        </pc:spChg>
      </pc:sldChg>
      <pc:sldChg chg="modSp mod">
        <pc:chgData name="Marc Driscoll" userId="64d73674-5e32-4b5e-bc92-d62b9f032a85" providerId="ADAL" clId="{03790CB8-B92D-59E1-82D1-C51418CF8CE2}" dt="2026-07-08T17:16:51.183" v="921" actId="20577"/>
        <pc:sldMkLst>
          <pc:docMk/>
          <pc:sldMk cId="1228172560" sldId="2145706492"/>
        </pc:sldMkLst>
        <pc:spChg chg="mod">
          <ac:chgData name="Marc Driscoll" userId="64d73674-5e32-4b5e-bc92-d62b9f032a85" providerId="ADAL" clId="{03790CB8-B92D-59E1-82D1-C51418CF8CE2}" dt="2026-07-08T17:16:51.183" v="921" actId="20577"/>
          <ac:spMkLst>
            <pc:docMk/>
            <pc:sldMk cId="1228172560" sldId="2145706492"/>
            <ac:spMk id="3" creationId="{AAD6F543-E203-3163-FDB5-CF3403977F5B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DD4B15-12B0-6243-9698-2D7640E792E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8F960320-F1AA-7144-9B38-249803B58447}">
      <dgm:prSet phldrT="[Text]" custT="1"/>
      <dgm:spPr>
        <a:solidFill>
          <a:srgbClr val="FCB040"/>
        </a:solidFill>
      </dgm:spPr>
      <dgm:t>
        <a:bodyPr/>
        <a:lstStyle/>
        <a:p>
          <a:r>
            <a:rPr lang="en-US" sz="1400" b="1" dirty="0">
              <a:latin typeface="Georgia" panose="02040502050405020303" pitchFamily="18" charset="0"/>
            </a:rPr>
            <a:t>Phase 1 – 2015</a:t>
          </a:r>
        </a:p>
        <a:p>
          <a:r>
            <a:rPr lang="en-US" sz="1400" dirty="0">
              <a:latin typeface="Georgia" panose="02040502050405020303" pitchFamily="18" charset="0"/>
            </a:rPr>
            <a:t>Address unintentional firearm injuries in young children</a:t>
          </a:r>
        </a:p>
        <a:p>
          <a:r>
            <a:rPr lang="en-US" sz="1400" dirty="0">
              <a:latin typeface="Georgia" panose="02040502050405020303" pitchFamily="18" charset="0"/>
            </a:rPr>
            <a:t>-How to have productive conversations</a:t>
          </a:r>
        </a:p>
        <a:p>
          <a:r>
            <a:rPr lang="en-US" sz="1400" dirty="0">
              <a:latin typeface="Georgia" panose="02040502050405020303" pitchFamily="18" charset="0"/>
            </a:rPr>
            <a:t>-Pilot materials</a:t>
          </a:r>
          <a:endParaRPr lang="en-US" sz="1400" dirty="0"/>
        </a:p>
      </dgm:t>
    </dgm:pt>
    <dgm:pt modelId="{C7405593-7DE7-A641-A174-64B6EB7C74F9}" type="parTrans" cxnId="{643B24F3-C3CD-B247-8D2C-887EA5F0D06D}">
      <dgm:prSet/>
      <dgm:spPr/>
      <dgm:t>
        <a:bodyPr/>
        <a:lstStyle/>
        <a:p>
          <a:endParaRPr lang="en-US"/>
        </a:p>
      </dgm:t>
    </dgm:pt>
    <dgm:pt modelId="{56E59514-5897-054B-B436-E8B03E65082B}" type="sibTrans" cxnId="{643B24F3-C3CD-B247-8D2C-887EA5F0D06D}">
      <dgm:prSet/>
      <dgm:spPr/>
      <dgm:t>
        <a:bodyPr/>
        <a:lstStyle/>
        <a:p>
          <a:endParaRPr lang="en-US"/>
        </a:p>
      </dgm:t>
    </dgm:pt>
    <dgm:pt modelId="{5CC4ED1A-539B-AF40-A7C3-D9D493FB440F}">
      <dgm:prSet phldrT="[Text]" custT="1"/>
      <dgm:spPr>
        <a:solidFill>
          <a:srgbClr val="FCB040"/>
        </a:solidFill>
      </dgm:spPr>
      <dgm:t>
        <a:bodyPr/>
        <a:lstStyle/>
        <a:p>
          <a:r>
            <a:rPr lang="en-US" sz="1400" b="1" dirty="0">
              <a:latin typeface="Georgia" panose="02040502050405020303" pitchFamily="18" charset="0"/>
            </a:rPr>
            <a:t>Phase 2 – 2019</a:t>
          </a:r>
        </a:p>
        <a:p>
          <a:r>
            <a:rPr lang="en-US" sz="1400" dirty="0">
              <a:latin typeface="Georgia" panose="02040502050405020303" pitchFamily="18" charset="0"/>
            </a:rPr>
            <a:t>Begin QI work – young child pilot</a:t>
          </a:r>
        </a:p>
        <a:p>
          <a:r>
            <a:rPr lang="en-US" sz="1400" dirty="0">
              <a:latin typeface="Georgia" panose="02040502050405020303" pitchFamily="18" charset="0"/>
            </a:rPr>
            <a:t>-Discuss safe storage at all age 2-5 well care visits</a:t>
          </a:r>
        </a:p>
        <a:p>
          <a:r>
            <a:rPr lang="en-US" sz="1400" dirty="0">
              <a:latin typeface="Georgia" panose="02040502050405020303" pitchFamily="18" charset="0"/>
            </a:rPr>
            <a:t>-Distribute educational materials and firearm lock  boxes</a:t>
          </a:r>
        </a:p>
      </dgm:t>
    </dgm:pt>
    <dgm:pt modelId="{1B2AA698-D9AD-8544-9213-D4692DFDB2C7}" type="parTrans" cxnId="{B5DD8C9D-1D64-4C4E-A034-1431C26C9C18}">
      <dgm:prSet/>
      <dgm:spPr/>
      <dgm:t>
        <a:bodyPr/>
        <a:lstStyle/>
        <a:p>
          <a:endParaRPr lang="en-US"/>
        </a:p>
      </dgm:t>
    </dgm:pt>
    <dgm:pt modelId="{5DF0DF10-F0E2-E544-8625-0B87C2D51B0C}" type="sibTrans" cxnId="{B5DD8C9D-1D64-4C4E-A034-1431C26C9C18}">
      <dgm:prSet/>
      <dgm:spPr/>
      <dgm:t>
        <a:bodyPr/>
        <a:lstStyle/>
        <a:p>
          <a:endParaRPr lang="en-US"/>
        </a:p>
      </dgm:t>
    </dgm:pt>
    <dgm:pt modelId="{CC5D4BCE-8C8B-2E46-8649-3683AB9101A1}">
      <dgm:prSet phldrT="[Text]" custT="1"/>
      <dgm:spPr>
        <a:solidFill>
          <a:srgbClr val="FCB040"/>
        </a:solidFill>
      </dgm:spPr>
      <dgm:t>
        <a:bodyPr/>
        <a:lstStyle/>
        <a:p>
          <a:r>
            <a:rPr lang="en-US" sz="1400" b="1" dirty="0">
              <a:latin typeface="Georgia" panose="02040502050405020303" pitchFamily="18" charset="0"/>
            </a:rPr>
            <a:t>Phase 3 – 2021</a:t>
          </a:r>
        </a:p>
        <a:p>
          <a:r>
            <a:rPr lang="en-US" sz="1400" dirty="0">
              <a:latin typeface="Georgia" panose="02040502050405020303" pitchFamily="18" charset="0"/>
            </a:rPr>
            <a:t>Expand QI work to adolescent population</a:t>
          </a:r>
        </a:p>
        <a:p>
          <a:r>
            <a:rPr lang="en-US" sz="1400" dirty="0">
              <a:latin typeface="Georgia" panose="02040502050405020303" pitchFamily="18" charset="0"/>
            </a:rPr>
            <a:t>-Suicide prevention</a:t>
          </a:r>
        </a:p>
        <a:p>
          <a:r>
            <a:rPr lang="en-US" sz="1400" dirty="0">
              <a:latin typeface="Georgia" panose="02040502050405020303" pitchFamily="18" charset="0"/>
            </a:rPr>
            <a:t>-Screening, primary care interventions</a:t>
          </a:r>
        </a:p>
        <a:p>
          <a:r>
            <a:rPr lang="en-US" sz="1400" dirty="0">
              <a:latin typeface="Georgia" panose="02040502050405020303" pitchFamily="18" charset="0"/>
            </a:rPr>
            <a:t>-Referrals &amp; resources</a:t>
          </a:r>
        </a:p>
      </dgm:t>
    </dgm:pt>
    <dgm:pt modelId="{319554B5-4742-4D4F-AE8C-C9EC366FE965}" type="parTrans" cxnId="{EFC98894-E6BB-CB46-8D52-FE8F3BC281A7}">
      <dgm:prSet/>
      <dgm:spPr/>
      <dgm:t>
        <a:bodyPr/>
        <a:lstStyle/>
        <a:p>
          <a:endParaRPr lang="en-US"/>
        </a:p>
      </dgm:t>
    </dgm:pt>
    <dgm:pt modelId="{40988C40-0AB9-B249-99B2-64B8EAED4FD4}" type="sibTrans" cxnId="{EFC98894-E6BB-CB46-8D52-FE8F3BC281A7}">
      <dgm:prSet/>
      <dgm:spPr/>
      <dgm:t>
        <a:bodyPr/>
        <a:lstStyle/>
        <a:p>
          <a:endParaRPr lang="en-US"/>
        </a:p>
      </dgm:t>
    </dgm:pt>
    <dgm:pt modelId="{552CF80B-622D-864E-88D1-03DEC4A8BA69}">
      <dgm:prSet custT="1"/>
      <dgm:spPr>
        <a:solidFill>
          <a:srgbClr val="FCB040"/>
        </a:solidFill>
      </dgm:spPr>
      <dgm:t>
        <a:bodyPr/>
        <a:lstStyle/>
        <a:p>
          <a:endParaRPr lang="en-US" sz="1400" dirty="0">
            <a:latin typeface="Georgia" panose="02040502050405020303" pitchFamily="18" charset="0"/>
          </a:endParaRPr>
        </a:p>
        <a:p>
          <a:endParaRPr lang="en-US" sz="1400" b="1" dirty="0">
            <a:latin typeface="Georgia" panose="02040502050405020303" pitchFamily="18" charset="0"/>
          </a:endParaRPr>
        </a:p>
        <a:p>
          <a:r>
            <a:rPr lang="en-US" sz="1400" b="1" dirty="0">
              <a:latin typeface="Georgia" panose="02040502050405020303" pitchFamily="18" charset="0"/>
            </a:rPr>
            <a:t>Phase 4 – 2024</a:t>
          </a:r>
        </a:p>
        <a:p>
          <a:r>
            <a:rPr lang="en-US" sz="1400" dirty="0">
              <a:latin typeface="Georgia" panose="02040502050405020303" pitchFamily="18" charset="0"/>
            </a:rPr>
            <a:t>Expand partnerships &amp; reach</a:t>
          </a:r>
        </a:p>
        <a:p>
          <a:r>
            <a:rPr lang="en-US" sz="1400" dirty="0">
              <a:latin typeface="Georgia" panose="02040502050405020303" pitchFamily="18" charset="0"/>
            </a:rPr>
            <a:t>-Continue suicide prevention QI work/focused populations</a:t>
          </a:r>
        </a:p>
        <a:p>
          <a:r>
            <a:rPr lang="en-US" sz="1400" dirty="0">
              <a:latin typeface="Georgia" panose="02040502050405020303" pitchFamily="18" charset="0"/>
            </a:rPr>
            <a:t>-SIS Community Designation</a:t>
          </a:r>
        </a:p>
        <a:p>
          <a:r>
            <a:rPr lang="en-US" sz="1400" dirty="0">
              <a:latin typeface="Georgia" panose="02040502050405020303" pitchFamily="18" charset="0"/>
            </a:rPr>
            <a:t>-State-wide branding campaign</a:t>
          </a:r>
        </a:p>
        <a:p>
          <a:endParaRPr lang="en-US" sz="1400" dirty="0">
            <a:latin typeface="Georgia" panose="02040502050405020303" pitchFamily="18" charset="0"/>
          </a:endParaRPr>
        </a:p>
        <a:p>
          <a:endParaRPr lang="en-US" sz="1400" dirty="0">
            <a:latin typeface="Georgia" panose="02040502050405020303" pitchFamily="18" charset="0"/>
          </a:endParaRPr>
        </a:p>
      </dgm:t>
    </dgm:pt>
    <dgm:pt modelId="{6DB0FED8-C3A5-E043-BAF4-CB2C3CD19404}" type="parTrans" cxnId="{3C97D690-2122-2344-A4A2-7E9673CBBFC1}">
      <dgm:prSet/>
      <dgm:spPr/>
      <dgm:t>
        <a:bodyPr/>
        <a:lstStyle/>
        <a:p>
          <a:endParaRPr lang="en-US"/>
        </a:p>
      </dgm:t>
    </dgm:pt>
    <dgm:pt modelId="{26D5D5EA-865A-2A4C-AD54-044FA3278B52}" type="sibTrans" cxnId="{3C97D690-2122-2344-A4A2-7E9673CBBFC1}">
      <dgm:prSet/>
      <dgm:spPr/>
      <dgm:t>
        <a:bodyPr/>
        <a:lstStyle/>
        <a:p>
          <a:endParaRPr lang="en-US"/>
        </a:p>
      </dgm:t>
    </dgm:pt>
    <dgm:pt modelId="{3A8E81CD-EC5E-3049-BC20-FE5502A3F179}" type="pres">
      <dgm:prSet presAssocID="{5EDD4B15-12B0-6243-9698-2D7640E792E2}" presName="CompostProcess" presStyleCnt="0">
        <dgm:presLayoutVars>
          <dgm:dir/>
          <dgm:resizeHandles val="exact"/>
        </dgm:presLayoutVars>
      </dgm:prSet>
      <dgm:spPr/>
    </dgm:pt>
    <dgm:pt modelId="{60B6D934-9D78-E948-B317-A37086BD4735}" type="pres">
      <dgm:prSet presAssocID="{5EDD4B15-12B0-6243-9698-2D7640E792E2}" presName="arrow" presStyleLbl="bgShp" presStyleIdx="0" presStyleCnt="1" custScaleX="115605" custScaleY="94660" custLinFactNeighborY="764"/>
      <dgm:spPr>
        <a:solidFill>
          <a:srgbClr val="F15B28"/>
        </a:solidFill>
      </dgm:spPr>
    </dgm:pt>
    <dgm:pt modelId="{963BE118-4E30-6A45-B108-994315D59FCA}" type="pres">
      <dgm:prSet presAssocID="{5EDD4B15-12B0-6243-9698-2D7640E792E2}" presName="linearProcess" presStyleCnt="0"/>
      <dgm:spPr/>
    </dgm:pt>
    <dgm:pt modelId="{0C5E261E-4002-764D-84C5-4510D34A0CC2}" type="pres">
      <dgm:prSet presAssocID="{8F960320-F1AA-7144-9B38-249803B58447}" presName="textNode" presStyleLbl="node1" presStyleIdx="0" presStyleCnt="4" custScaleX="91483" custScaleY="90011" custLinFactNeighborX="51909" custLinFactNeighborY="-2430">
        <dgm:presLayoutVars>
          <dgm:bulletEnabled val="1"/>
        </dgm:presLayoutVars>
      </dgm:prSet>
      <dgm:spPr/>
    </dgm:pt>
    <dgm:pt modelId="{61F0672F-40E0-C34B-B618-28A1C5792F87}" type="pres">
      <dgm:prSet presAssocID="{56E59514-5897-054B-B436-E8B03E65082B}" presName="sibTrans" presStyleCnt="0"/>
      <dgm:spPr/>
    </dgm:pt>
    <dgm:pt modelId="{CCA149AF-0B32-1340-9594-5116143F3F39}" type="pres">
      <dgm:prSet presAssocID="{5CC4ED1A-539B-AF40-A7C3-D9D493FB440F}" presName="textNode" presStyleLbl="node1" presStyleIdx="1" presStyleCnt="4" custScaleX="93307" custScaleY="90011" custLinFactNeighborX="25955" custLinFactNeighborY="-2430">
        <dgm:presLayoutVars>
          <dgm:bulletEnabled val="1"/>
        </dgm:presLayoutVars>
      </dgm:prSet>
      <dgm:spPr/>
    </dgm:pt>
    <dgm:pt modelId="{B38EBD75-3CB3-634B-AE78-78C2CDFEA1D8}" type="pres">
      <dgm:prSet presAssocID="{5DF0DF10-F0E2-E544-8625-0B87C2D51B0C}" presName="sibTrans" presStyleCnt="0"/>
      <dgm:spPr/>
    </dgm:pt>
    <dgm:pt modelId="{240E8524-2A6C-C84C-819F-63F05A99017E}" type="pres">
      <dgm:prSet presAssocID="{CC5D4BCE-8C8B-2E46-8649-3683AB9101A1}" presName="textNode" presStyleLbl="node1" presStyleIdx="2" presStyleCnt="4" custScaleX="96994" custScaleY="89893" custLinFactNeighborY="-2808">
        <dgm:presLayoutVars>
          <dgm:bulletEnabled val="1"/>
        </dgm:presLayoutVars>
      </dgm:prSet>
      <dgm:spPr/>
    </dgm:pt>
    <dgm:pt modelId="{D07C4E2C-9F70-0D49-908D-B356AF553947}" type="pres">
      <dgm:prSet presAssocID="{40988C40-0AB9-B249-99B2-64B8EAED4FD4}" presName="sibTrans" presStyleCnt="0"/>
      <dgm:spPr/>
    </dgm:pt>
    <dgm:pt modelId="{70051116-518F-5C48-ACFE-93A9FE53CD93}" type="pres">
      <dgm:prSet presAssocID="{552CF80B-622D-864E-88D1-03DEC4A8BA69}" presName="textNode" presStyleLbl="node1" presStyleIdx="3" presStyleCnt="4" custScaleX="97898" custScaleY="91982" custLinFactNeighborX="-30262" custLinFactNeighborY="-1784">
        <dgm:presLayoutVars>
          <dgm:bulletEnabled val="1"/>
        </dgm:presLayoutVars>
      </dgm:prSet>
      <dgm:spPr/>
    </dgm:pt>
  </dgm:ptLst>
  <dgm:cxnLst>
    <dgm:cxn modelId="{686CA716-1FAF-CE43-87BC-8F3AA52EF917}" type="presOf" srcId="{552CF80B-622D-864E-88D1-03DEC4A8BA69}" destId="{70051116-518F-5C48-ACFE-93A9FE53CD93}" srcOrd="0" destOrd="0" presId="urn:microsoft.com/office/officeart/2005/8/layout/hProcess9"/>
    <dgm:cxn modelId="{3C97D690-2122-2344-A4A2-7E9673CBBFC1}" srcId="{5EDD4B15-12B0-6243-9698-2D7640E792E2}" destId="{552CF80B-622D-864E-88D1-03DEC4A8BA69}" srcOrd="3" destOrd="0" parTransId="{6DB0FED8-C3A5-E043-BAF4-CB2C3CD19404}" sibTransId="{26D5D5EA-865A-2A4C-AD54-044FA3278B52}"/>
    <dgm:cxn modelId="{EFC98894-E6BB-CB46-8D52-FE8F3BC281A7}" srcId="{5EDD4B15-12B0-6243-9698-2D7640E792E2}" destId="{CC5D4BCE-8C8B-2E46-8649-3683AB9101A1}" srcOrd="2" destOrd="0" parTransId="{319554B5-4742-4D4F-AE8C-C9EC366FE965}" sibTransId="{40988C40-0AB9-B249-99B2-64B8EAED4FD4}"/>
    <dgm:cxn modelId="{5D62EC96-6BE0-7C44-A930-C8FD17714070}" type="presOf" srcId="{CC5D4BCE-8C8B-2E46-8649-3683AB9101A1}" destId="{240E8524-2A6C-C84C-819F-63F05A99017E}" srcOrd="0" destOrd="0" presId="urn:microsoft.com/office/officeart/2005/8/layout/hProcess9"/>
    <dgm:cxn modelId="{B5DD8C9D-1D64-4C4E-A034-1431C26C9C18}" srcId="{5EDD4B15-12B0-6243-9698-2D7640E792E2}" destId="{5CC4ED1A-539B-AF40-A7C3-D9D493FB440F}" srcOrd="1" destOrd="0" parTransId="{1B2AA698-D9AD-8544-9213-D4692DFDB2C7}" sibTransId="{5DF0DF10-F0E2-E544-8625-0B87C2D51B0C}"/>
    <dgm:cxn modelId="{C80665BD-904E-804D-B541-2BF98EE83ED4}" type="presOf" srcId="{5EDD4B15-12B0-6243-9698-2D7640E792E2}" destId="{3A8E81CD-EC5E-3049-BC20-FE5502A3F179}" srcOrd="0" destOrd="0" presId="urn:microsoft.com/office/officeart/2005/8/layout/hProcess9"/>
    <dgm:cxn modelId="{68724EF2-8422-F848-8023-9EA0037CCAF3}" type="presOf" srcId="{5CC4ED1A-539B-AF40-A7C3-D9D493FB440F}" destId="{CCA149AF-0B32-1340-9594-5116143F3F39}" srcOrd="0" destOrd="0" presId="urn:microsoft.com/office/officeart/2005/8/layout/hProcess9"/>
    <dgm:cxn modelId="{643B24F3-C3CD-B247-8D2C-887EA5F0D06D}" srcId="{5EDD4B15-12B0-6243-9698-2D7640E792E2}" destId="{8F960320-F1AA-7144-9B38-249803B58447}" srcOrd="0" destOrd="0" parTransId="{C7405593-7DE7-A641-A174-64B6EB7C74F9}" sibTransId="{56E59514-5897-054B-B436-E8B03E65082B}"/>
    <dgm:cxn modelId="{40FDE7F8-A221-D64B-B0B0-A799C2B1B21A}" type="presOf" srcId="{8F960320-F1AA-7144-9B38-249803B58447}" destId="{0C5E261E-4002-764D-84C5-4510D34A0CC2}" srcOrd="0" destOrd="0" presId="urn:microsoft.com/office/officeart/2005/8/layout/hProcess9"/>
    <dgm:cxn modelId="{67BBB5FE-6AD7-0C43-B16C-6BFC402CFB9A}" type="presParOf" srcId="{3A8E81CD-EC5E-3049-BC20-FE5502A3F179}" destId="{60B6D934-9D78-E948-B317-A37086BD4735}" srcOrd="0" destOrd="0" presId="urn:microsoft.com/office/officeart/2005/8/layout/hProcess9"/>
    <dgm:cxn modelId="{12443E3C-9BED-8847-9154-6F825FEB9E22}" type="presParOf" srcId="{3A8E81CD-EC5E-3049-BC20-FE5502A3F179}" destId="{963BE118-4E30-6A45-B108-994315D59FCA}" srcOrd="1" destOrd="0" presId="urn:microsoft.com/office/officeart/2005/8/layout/hProcess9"/>
    <dgm:cxn modelId="{D727E218-7446-8040-9959-8AD01409DBA4}" type="presParOf" srcId="{963BE118-4E30-6A45-B108-994315D59FCA}" destId="{0C5E261E-4002-764D-84C5-4510D34A0CC2}" srcOrd="0" destOrd="0" presId="urn:microsoft.com/office/officeart/2005/8/layout/hProcess9"/>
    <dgm:cxn modelId="{F96065FE-242D-4E4B-BA28-D13AE6119D11}" type="presParOf" srcId="{963BE118-4E30-6A45-B108-994315D59FCA}" destId="{61F0672F-40E0-C34B-B618-28A1C5792F87}" srcOrd="1" destOrd="0" presId="urn:microsoft.com/office/officeart/2005/8/layout/hProcess9"/>
    <dgm:cxn modelId="{5C9C355E-CB83-C24C-B582-9E1DE365B9AA}" type="presParOf" srcId="{963BE118-4E30-6A45-B108-994315D59FCA}" destId="{CCA149AF-0B32-1340-9594-5116143F3F39}" srcOrd="2" destOrd="0" presId="urn:microsoft.com/office/officeart/2005/8/layout/hProcess9"/>
    <dgm:cxn modelId="{85F32C62-E79E-1F43-9003-0E5292016535}" type="presParOf" srcId="{963BE118-4E30-6A45-B108-994315D59FCA}" destId="{B38EBD75-3CB3-634B-AE78-78C2CDFEA1D8}" srcOrd="3" destOrd="0" presId="urn:microsoft.com/office/officeart/2005/8/layout/hProcess9"/>
    <dgm:cxn modelId="{07FF0EC4-F10A-E047-9D68-E9457C5D7029}" type="presParOf" srcId="{963BE118-4E30-6A45-B108-994315D59FCA}" destId="{240E8524-2A6C-C84C-819F-63F05A99017E}" srcOrd="4" destOrd="0" presId="urn:microsoft.com/office/officeart/2005/8/layout/hProcess9"/>
    <dgm:cxn modelId="{C947A0CE-06E8-CE46-8519-478C2BEA25FD}" type="presParOf" srcId="{963BE118-4E30-6A45-B108-994315D59FCA}" destId="{D07C4E2C-9F70-0D49-908D-B356AF553947}" srcOrd="5" destOrd="0" presId="urn:microsoft.com/office/officeart/2005/8/layout/hProcess9"/>
    <dgm:cxn modelId="{5F659A04-265F-5440-A6A4-93026ECA3E58}" type="presParOf" srcId="{963BE118-4E30-6A45-B108-994315D59FCA}" destId="{70051116-518F-5C48-ACFE-93A9FE53CD93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320366-DB5E-334A-8317-67DFBCD1E66A}" type="doc">
      <dgm:prSet loTypeId="urn:microsoft.com/office/officeart/2005/8/layout/h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2042DE7-70CA-644E-8A08-373E0691EC22}">
      <dgm:prSet phldrT="[Text]" custT="1"/>
      <dgm:spPr>
        <a:solidFill>
          <a:srgbClr val="F2592A"/>
        </a:solidFill>
      </dgm:spPr>
      <dgm:t>
        <a:bodyPr/>
        <a:lstStyle/>
        <a:p>
          <a:r>
            <a:rPr lang="en-US" sz="2400" b="1" dirty="0">
              <a:latin typeface="Garamond" panose="02020404030301010803" pitchFamily="18" charset="0"/>
              <a:cs typeface="Arial" panose="020B0604020202020204" pitchFamily="34" charset="0"/>
            </a:rPr>
            <a:t>Education &amp; Quality Improvement (QI)</a:t>
          </a:r>
        </a:p>
      </dgm:t>
    </dgm:pt>
    <dgm:pt modelId="{5635B46F-87EC-0242-AAD8-C9BF072D8873}" type="parTrans" cxnId="{A855FADA-8185-E04F-9E71-1989C1B61453}">
      <dgm:prSet/>
      <dgm:spPr/>
      <dgm:t>
        <a:bodyPr/>
        <a:lstStyle/>
        <a:p>
          <a:endParaRPr lang="en-US"/>
        </a:p>
      </dgm:t>
    </dgm:pt>
    <dgm:pt modelId="{C1A8CE14-EABB-A846-9892-44C7D62517CA}" type="sibTrans" cxnId="{A855FADA-8185-E04F-9E71-1989C1B61453}">
      <dgm:prSet/>
      <dgm:spPr/>
      <dgm:t>
        <a:bodyPr/>
        <a:lstStyle/>
        <a:p>
          <a:endParaRPr lang="en-US"/>
        </a:p>
      </dgm:t>
    </dgm:pt>
    <dgm:pt modelId="{C53B9AAD-0DEE-5348-9AAE-ED8BF2C1F4B5}">
      <dgm:prSet phldrT="[Text]" custT="1"/>
      <dgm:spPr>
        <a:solidFill>
          <a:srgbClr val="F2592A"/>
        </a:solidFill>
      </dgm:spPr>
      <dgm:t>
        <a:bodyPr/>
        <a:lstStyle/>
        <a:p>
          <a:r>
            <a:rPr lang="en-US" sz="2400" b="1" dirty="0">
              <a:latin typeface="Garamond" panose="02020404030301010803" pitchFamily="18" charset="0"/>
              <a:cs typeface="Arial" panose="020B0604020202020204" pitchFamily="34" charset="0"/>
            </a:rPr>
            <a:t>Community Engagement </a:t>
          </a:r>
        </a:p>
      </dgm:t>
    </dgm:pt>
    <dgm:pt modelId="{CDC094A6-BD39-904B-A4C6-57A17FED3B8C}" type="parTrans" cxnId="{204493C1-82FA-AA4F-9DE4-82158F5E0681}">
      <dgm:prSet/>
      <dgm:spPr/>
      <dgm:t>
        <a:bodyPr/>
        <a:lstStyle/>
        <a:p>
          <a:endParaRPr lang="en-US"/>
        </a:p>
      </dgm:t>
    </dgm:pt>
    <dgm:pt modelId="{519CC1D0-CC47-5646-A5CF-FCC18B00EFEE}" type="sibTrans" cxnId="{204493C1-82FA-AA4F-9DE4-82158F5E0681}">
      <dgm:prSet/>
      <dgm:spPr/>
      <dgm:t>
        <a:bodyPr/>
        <a:lstStyle/>
        <a:p>
          <a:endParaRPr lang="en-US"/>
        </a:p>
      </dgm:t>
    </dgm:pt>
    <dgm:pt modelId="{20241DA4-9A55-3E40-8651-36F5E4C6DA05}">
      <dgm:prSet phldrT="[Text]" custT="1"/>
      <dgm:spPr>
        <a:solidFill>
          <a:srgbClr val="FCB040"/>
        </a:solidFill>
      </dgm:spPr>
      <dgm:t>
        <a:bodyPr/>
        <a:lstStyle/>
        <a:p>
          <a:r>
            <a:rPr lang="en-US" sz="24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Resources for community events</a:t>
          </a:r>
        </a:p>
      </dgm:t>
    </dgm:pt>
    <dgm:pt modelId="{D93F328B-8760-5546-9310-B847A3025C67}" type="parTrans" cxnId="{10D90EE4-F418-7A4B-8FCD-7BF5DDDA9C4F}">
      <dgm:prSet/>
      <dgm:spPr/>
      <dgm:t>
        <a:bodyPr/>
        <a:lstStyle/>
        <a:p>
          <a:endParaRPr lang="en-US"/>
        </a:p>
      </dgm:t>
    </dgm:pt>
    <dgm:pt modelId="{A5738937-1A14-8C41-B966-16CDBB9E9705}" type="sibTrans" cxnId="{10D90EE4-F418-7A4B-8FCD-7BF5DDDA9C4F}">
      <dgm:prSet/>
      <dgm:spPr/>
      <dgm:t>
        <a:bodyPr/>
        <a:lstStyle/>
        <a:p>
          <a:endParaRPr lang="en-US"/>
        </a:p>
      </dgm:t>
    </dgm:pt>
    <dgm:pt modelId="{F4A11696-B145-8A4A-AD15-990B47750E53}">
      <dgm:prSet phldrT="[Text]" custT="1"/>
      <dgm:spPr>
        <a:solidFill>
          <a:srgbClr val="FCB040"/>
        </a:solidFill>
      </dgm:spPr>
      <dgm:t>
        <a:bodyPr/>
        <a:lstStyle/>
        <a:p>
          <a:r>
            <a:rPr lang="en-US" sz="24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SIS in settings other than primary care </a:t>
          </a:r>
        </a:p>
      </dgm:t>
    </dgm:pt>
    <dgm:pt modelId="{ABB065B7-52CC-A943-9D4C-322EBFC86B13}" type="parTrans" cxnId="{A59388DE-0AF4-234A-B6D8-6FCAE29B01CD}">
      <dgm:prSet/>
      <dgm:spPr/>
      <dgm:t>
        <a:bodyPr/>
        <a:lstStyle/>
        <a:p>
          <a:endParaRPr lang="en-US"/>
        </a:p>
      </dgm:t>
    </dgm:pt>
    <dgm:pt modelId="{387B7432-4216-FC47-B6F6-F63FE0A54638}" type="sibTrans" cxnId="{A59388DE-0AF4-234A-B6D8-6FCAE29B01CD}">
      <dgm:prSet/>
      <dgm:spPr/>
      <dgm:t>
        <a:bodyPr/>
        <a:lstStyle/>
        <a:p>
          <a:endParaRPr lang="en-US"/>
        </a:p>
      </dgm:t>
    </dgm:pt>
    <dgm:pt modelId="{EF4C9B12-57C1-7B49-BA9A-36FF851CA21B}">
      <dgm:prSet phldrT="[Text]" custT="1"/>
      <dgm:spPr>
        <a:solidFill>
          <a:srgbClr val="F2592A"/>
        </a:solidFill>
      </dgm:spPr>
      <dgm:t>
        <a:bodyPr/>
        <a:lstStyle/>
        <a:p>
          <a:r>
            <a:rPr lang="en-US" sz="2400" b="1" dirty="0">
              <a:latin typeface="Garamond" panose="02020404030301010803" pitchFamily="18" charset="0"/>
              <a:cs typeface="Arial" panose="020B0604020202020204" pitchFamily="34" charset="0"/>
            </a:rPr>
            <a:t>Advocacy</a:t>
          </a:r>
        </a:p>
      </dgm:t>
    </dgm:pt>
    <dgm:pt modelId="{EAD38034-BC92-B74A-B0A5-0055EFF49379}" type="parTrans" cxnId="{AC96D1B6-D9BF-BD4D-9ED9-663A5616DE78}">
      <dgm:prSet/>
      <dgm:spPr/>
      <dgm:t>
        <a:bodyPr/>
        <a:lstStyle/>
        <a:p>
          <a:endParaRPr lang="en-US"/>
        </a:p>
      </dgm:t>
    </dgm:pt>
    <dgm:pt modelId="{1A17D4B5-0859-1D4D-9F54-DAEDC8FE2A34}" type="sibTrans" cxnId="{AC96D1B6-D9BF-BD4D-9ED9-663A5616DE78}">
      <dgm:prSet/>
      <dgm:spPr/>
      <dgm:t>
        <a:bodyPr/>
        <a:lstStyle/>
        <a:p>
          <a:endParaRPr lang="en-US"/>
        </a:p>
      </dgm:t>
    </dgm:pt>
    <dgm:pt modelId="{911B3148-0256-5E45-9AD5-13DF109E86BF}">
      <dgm:prSet phldrT="[Text]" custT="1"/>
      <dgm:spPr>
        <a:solidFill>
          <a:srgbClr val="FCB040"/>
        </a:solidFill>
      </dgm:spPr>
      <dgm:t>
        <a:bodyPr/>
        <a:lstStyle/>
        <a:p>
          <a:r>
            <a:rPr lang="en-US" sz="24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Proposed legislation</a:t>
          </a:r>
        </a:p>
      </dgm:t>
    </dgm:pt>
    <dgm:pt modelId="{9AEF67E3-E4FF-924A-A5E4-0AFDCCEBEEFC}" type="parTrans" cxnId="{8F7C62BE-2269-8F4E-9F9F-77631E3CB4D4}">
      <dgm:prSet/>
      <dgm:spPr/>
      <dgm:t>
        <a:bodyPr/>
        <a:lstStyle/>
        <a:p>
          <a:endParaRPr lang="en-US"/>
        </a:p>
      </dgm:t>
    </dgm:pt>
    <dgm:pt modelId="{6C615A31-3399-EF4D-9A7F-EE1975794820}" type="sibTrans" cxnId="{8F7C62BE-2269-8F4E-9F9F-77631E3CB4D4}">
      <dgm:prSet/>
      <dgm:spPr/>
      <dgm:t>
        <a:bodyPr/>
        <a:lstStyle/>
        <a:p>
          <a:endParaRPr lang="en-US"/>
        </a:p>
      </dgm:t>
    </dgm:pt>
    <dgm:pt modelId="{2590A47A-5872-5B48-AD8C-28D96EDADEBB}">
      <dgm:prSet phldrT="[Text]" custT="1"/>
      <dgm:spPr>
        <a:solidFill>
          <a:srgbClr val="FCB040"/>
        </a:solidFill>
      </dgm:spPr>
      <dgm:t>
        <a:bodyPr/>
        <a:lstStyle/>
        <a:p>
          <a:r>
            <a:rPr lang="en-US" sz="24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Statewide policies</a:t>
          </a:r>
        </a:p>
      </dgm:t>
    </dgm:pt>
    <dgm:pt modelId="{0503DF16-B235-F341-B7B8-D5C8FADEFCA0}" type="parTrans" cxnId="{29827DA4-15FC-EB43-B59F-514C6D7FA5AF}">
      <dgm:prSet/>
      <dgm:spPr/>
      <dgm:t>
        <a:bodyPr/>
        <a:lstStyle/>
        <a:p>
          <a:endParaRPr lang="en-US"/>
        </a:p>
      </dgm:t>
    </dgm:pt>
    <dgm:pt modelId="{E16EFE2C-AA41-6946-87FB-36AF3E54EC22}" type="sibTrans" cxnId="{29827DA4-15FC-EB43-B59F-514C6D7FA5AF}">
      <dgm:prSet/>
      <dgm:spPr/>
      <dgm:t>
        <a:bodyPr/>
        <a:lstStyle/>
        <a:p>
          <a:endParaRPr lang="en-US"/>
        </a:p>
      </dgm:t>
    </dgm:pt>
    <dgm:pt modelId="{B10C7E79-DEA3-BD41-93D1-9F45A8A122DA}">
      <dgm:prSet phldrT="[Text]" custT="1"/>
      <dgm:spPr>
        <a:solidFill>
          <a:srgbClr val="FCB040"/>
        </a:solidFill>
      </dgm:spPr>
      <dgm:t>
        <a:bodyPr/>
        <a:lstStyle/>
        <a:p>
          <a:r>
            <a:rPr lang="en-US" sz="24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Webinars</a:t>
          </a:r>
        </a:p>
      </dgm:t>
    </dgm:pt>
    <dgm:pt modelId="{CF17DA54-ACC2-C44A-B133-8F91561BA112}" type="sibTrans" cxnId="{81FD5554-D013-E443-A421-CE3B8F3EDDCC}">
      <dgm:prSet/>
      <dgm:spPr/>
      <dgm:t>
        <a:bodyPr/>
        <a:lstStyle/>
        <a:p>
          <a:endParaRPr lang="en-US"/>
        </a:p>
      </dgm:t>
    </dgm:pt>
    <dgm:pt modelId="{ADA8EF63-5E58-FA48-B402-8DD949FF9229}" type="parTrans" cxnId="{81FD5554-D013-E443-A421-CE3B8F3EDDCC}">
      <dgm:prSet/>
      <dgm:spPr/>
      <dgm:t>
        <a:bodyPr/>
        <a:lstStyle/>
        <a:p>
          <a:endParaRPr lang="en-US"/>
        </a:p>
      </dgm:t>
    </dgm:pt>
    <dgm:pt modelId="{A29E9D92-2E5B-ED4A-AEA3-9092D03E817A}">
      <dgm:prSet phldrT="[Text]" custT="1"/>
      <dgm:spPr>
        <a:solidFill>
          <a:srgbClr val="FCB040"/>
        </a:solidFill>
      </dgm:spPr>
      <dgm:t>
        <a:bodyPr/>
        <a:lstStyle/>
        <a:p>
          <a:r>
            <a:rPr lang="en-US" sz="24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In person training </a:t>
          </a:r>
        </a:p>
      </dgm:t>
    </dgm:pt>
    <dgm:pt modelId="{93BEAC97-8647-3F40-8161-75C04D26B011}" type="sibTrans" cxnId="{E2945096-D899-E14D-9FAE-3D4A316CFE5B}">
      <dgm:prSet/>
      <dgm:spPr/>
      <dgm:t>
        <a:bodyPr/>
        <a:lstStyle/>
        <a:p>
          <a:endParaRPr lang="en-US"/>
        </a:p>
      </dgm:t>
    </dgm:pt>
    <dgm:pt modelId="{ADF66E40-7A10-D34F-9E86-C6B8244CC118}" type="parTrans" cxnId="{E2945096-D899-E14D-9FAE-3D4A316CFE5B}">
      <dgm:prSet/>
      <dgm:spPr/>
      <dgm:t>
        <a:bodyPr/>
        <a:lstStyle/>
        <a:p>
          <a:endParaRPr lang="en-US"/>
        </a:p>
      </dgm:t>
    </dgm:pt>
    <dgm:pt modelId="{F74D70B9-2EE0-6A40-A8B7-6E20D06784E1}">
      <dgm:prSet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QI in primary care </a:t>
          </a:r>
        </a:p>
      </dgm:t>
    </dgm:pt>
    <dgm:pt modelId="{68D8AFFF-F534-8042-A4C1-024473D58C5F}" type="parTrans" cxnId="{56989381-A89F-A647-911E-1D183AFE0583}">
      <dgm:prSet/>
      <dgm:spPr/>
      <dgm:t>
        <a:bodyPr/>
        <a:lstStyle/>
        <a:p>
          <a:endParaRPr lang="en-US"/>
        </a:p>
      </dgm:t>
    </dgm:pt>
    <dgm:pt modelId="{C811E8D6-AFD6-E348-B6FF-40E26CD80376}" type="sibTrans" cxnId="{56989381-A89F-A647-911E-1D183AFE0583}">
      <dgm:prSet/>
      <dgm:spPr/>
      <dgm:t>
        <a:bodyPr/>
        <a:lstStyle/>
        <a:p>
          <a:endParaRPr lang="en-US"/>
        </a:p>
      </dgm:t>
    </dgm:pt>
    <dgm:pt modelId="{EA57C4D9-B605-8245-BDC2-C3820F18E973}">
      <dgm:prSet phldrT="[Text]" custT="1"/>
      <dgm:spPr>
        <a:solidFill>
          <a:srgbClr val="FCB040"/>
        </a:solidFill>
      </dgm:spPr>
      <dgm:t>
        <a:bodyPr/>
        <a:lstStyle/>
        <a:p>
          <a:r>
            <a:rPr lang="en-US" sz="24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VR simulations for provider training</a:t>
          </a:r>
        </a:p>
      </dgm:t>
    </dgm:pt>
    <dgm:pt modelId="{174A1602-31F0-824E-9BAA-A41365788B53}" type="parTrans" cxnId="{BC0564A5-4B7B-BA4A-B4A9-74F18B40C317}">
      <dgm:prSet/>
      <dgm:spPr/>
      <dgm:t>
        <a:bodyPr/>
        <a:lstStyle/>
        <a:p>
          <a:endParaRPr lang="en-US"/>
        </a:p>
      </dgm:t>
    </dgm:pt>
    <dgm:pt modelId="{411BA614-EAB1-6040-9A11-50D8A8D0CC02}" type="sibTrans" cxnId="{BC0564A5-4B7B-BA4A-B4A9-74F18B40C317}">
      <dgm:prSet/>
      <dgm:spPr/>
      <dgm:t>
        <a:bodyPr/>
        <a:lstStyle/>
        <a:p>
          <a:endParaRPr lang="en-US"/>
        </a:p>
      </dgm:t>
    </dgm:pt>
    <dgm:pt modelId="{E5C78F61-8D99-E94C-921D-3D97AAAFF81B}" type="pres">
      <dgm:prSet presAssocID="{1B320366-DB5E-334A-8317-67DFBCD1E66A}" presName="Name0" presStyleCnt="0">
        <dgm:presLayoutVars>
          <dgm:dir/>
          <dgm:animLvl val="lvl"/>
          <dgm:resizeHandles val="exact"/>
        </dgm:presLayoutVars>
      </dgm:prSet>
      <dgm:spPr/>
    </dgm:pt>
    <dgm:pt modelId="{D6E7A0D4-A712-E54A-AD69-7A56B2B831A3}" type="pres">
      <dgm:prSet presAssocID="{52042DE7-70CA-644E-8A08-373E0691EC22}" presName="composite" presStyleCnt="0"/>
      <dgm:spPr/>
    </dgm:pt>
    <dgm:pt modelId="{8570C7C3-A15C-9148-B687-E92936E03C8C}" type="pres">
      <dgm:prSet presAssocID="{52042DE7-70CA-644E-8A08-373E0691EC22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54B5BCF7-C862-064A-9C79-4F44F030409E}" type="pres">
      <dgm:prSet presAssocID="{52042DE7-70CA-644E-8A08-373E0691EC22}" presName="desTx" presStyleLbl="alignAccFollowNode1" presStyleIdx="0" presStyleCnt="3">
        <dgm:presLayoutVars>
          <dgm:bulletEnabled val="1"/>
        </dgm:presLayoutVars>
      </dgm:prSet>
      <dgm:spPr/>
    </dgm:pt>
    <dgm:pt modelId="{B90ACDF6-4CEB-7842-8B5D-D81A1DD6B1A0}" type="pres">
      <dgm:prSet presAssocID="{C1A8CE14-EABB-A846-9892-44C7D62517CA}" presName="space" presStyleCnt="0"/>
      <dgm:spPr/>
    </dgm:pt>
    <dgm:pt modelId="{8D237A0F-60F4-EA4F-9E50-6F04C14834AB}" type="pres">
      <dgm:prSet presAssocID="{C53B9AAD-0DEE-5348-9AAE-ED8BF2C1F4B5}" presName="composite" presStyleCnt="0"/>
      <dgm:spPr/>
    </dgm:pt>
    <dgm:pt modelId="{FF6BB04C-7D77-084A-AF3B-158DD7224DCC}" type="pres">
      <dgm:prSet presAssocID="{C53B9AAD-0DEE-5348-9AAE-ED8BF2C1F4B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4E903E7B-A9C6-9D49-89C8-7506F9882AEF}" type="pres">
      <dgm:prSet presAssocID="{C53B9AAD-0DEE-5348-9AAE-ED8BF2C1F4B5}" presName="desTx" presStyleLbl="alignAccFollowNode1" presStyleIdx="1" presStyleCnt="3">
        <dgm:presLayoutVars>
          <dgm:bulletEnabled val="1"/>
        </dgm:presLayoutVars>
      </dgm:prSet>
      <dgm:spPr/>
    </dgm:pt>
    <dgm:pt modelId="{B3E53B37-087B-B048-87BA-CDC7841421EA}" type="pres">
      <dgm:prSet presAssocID="{519CC1D0-CC47-5646-A5CF-FCC18B00EFEE}" presName="space" presStyleCnt="0"/>
      <dgm:spPr/>
    </dgm:pt>
    <dgm:pt modelId="{735B5204-A19F-FE4B-862E-CCDDA48C3E78}" type="pres">
      <dgm:prSet presAssocID="{EF4C9B12-57C1-7B49-BA9A-36FF851CA21B}" presName="composite" presStyleCnt="0"/>
      <dgm:spPr/>
    </dgm:pt>
    <dgm:pt modelId="{0247C641-D4AF-564A-9DA8-594159C2883C}" type="pres">
      <dgm:prSet presAssocID="{EF4C9B12-57C1-7B49-BA9A-36FF851CA21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375F3F28-414E-1E41-ABE4-938FBE06EA75}" type="pres">
      <dgm:prSet presAssocID="{EF4C9B12-57C1-7B49-BA9A-36FF851CA21B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CCF37714-92CC-C342-BF0D-3F74FCE0B54E}" type="presOf" srcId="{F4A11696-B145-8A4A-AD15-990B47750E53}" destId="{4E903E7B-A9C6-9D49-89C8-7506F9882AEF}" srcOrd="0" destOrd="1" presId="urn:microsoft.com/office/officeart/2005/8/layout/hList1"/>
    <dgm:cxn modelId="{2720AC2F-DA1B-B442-89D5-724920CFFA0B}" type="presOf" srcId="{EA57C4D9-B605-8245-BDC2-C3820F18E973}" destId="{54B5BCF7-C862-064A-9C79-4F44F030409E}" srcOrd="0" destOrd="2" presId="urn:microsoft.com/office/officeart/2005/8/layout/hList1"/>
    <dgm:cxn modelId="{E8F7E051-78AF-414E-9C21-C0F8395B12FA}" type="presOf" srcId="{EF4C9B12-57C1-7B49-BA9A-36FF851CA21B}" destId="{0247C641-D4AF-564A-9DA8-594159C2883C}" srcOrd="0" destOrd="0" presId="urn:microsoft.com/office/officeart/2005/8/layout/hList1"/>
    <dgm:cxn modelId="{81FD5554-D013-E443-A421-CE3B8F3EDDCC}" srcId="{52042DE7-70CA-644E-8A08-373E0691EC22}" destId="{B10C7E79-DEA3-BD41-93D1-9F45A8A122DA}" srcOrd="0" destOrd="0" parTransId="{ADA8EF63-5E58-FA48-B402-8DD949FF9229}" sibTransId="{CF17DA54-ACC2-C44A-B133-8F91561BA112}"/>
    <dgm:cxn modelId="{018CCB54-1CA0-EC4D-A2A6-F228C884FAFD}" type="presOf" srcId="{1B320366-DB5E-334A-8317-67DFBCD1E66A}" destId="{E5C78F61-8D99-E94C-921D-3D97AAAFF81B}" srcOrd="0" destOrd="0" presId="urn:microsoft.com/office/officeart/2005/8/layout/hList1"/>
    <dgm:cxn modelId="{B53E6270-92D6-1744-BED6-D150EF9D2BA3}" type="presOf" srcId="{52042DE7-70CA-644E-8A08-373E0691EC22}" destId="{8570C7C3-A15C-9148-B687-E92936E03C8C}" srcOrd="0" destOrd="0" presId="urn:microsoft.com/office/officeart/2005/8/layout/hList1"/>
    <dgm:cxn modelId="{14B04077-A9F9-104D-B141-8FF66A98A501}" type="presOf" srcId="{911B3148-0256-5E45-9AD5-13DF109E86BF}" destId="{375F3F28-414E-1E41-ABE4-938FBE06EA75}" srcOrd="0" destOrd="0" presId="urn:microsoft.com/office/officeart/2005/8/layout/hList1"/>
    <dgm:cxn modelId="{56989381-A89F-A647-911E-1D183AFE0583}" srcId="{52042DE7-70CA-644E-8A08-373E0691EC22}" destId="{F74D70B9-2EE0-6A40-A8B7-6E20D06784E1}" srcOrd="3" destOrd="0" parTransId="{68D8AFFF-F534-8042-A4C1-024473D58C5F}" sibTransId="{C811E8D6-AFD6-E348-B6FF-40E26CD80376}"/>
    <dgm:cxn modelId="{E2945096-D899-E14D-9FAE-3D4A316CFE5B}" srcId="{52042DE7-70CA-644E-8A08-373E0691EC22}" destId="{A29E9D92-2E5B-ED4A-AEA3-9092D03E817A}" srcOrd="1" destOrd="0" parTransId="{ADF66E40-7A10-D34F-9E86-C6B8244CC118}" sibTransId="{93BEAC97-8647-3F40-8161-75C04D26B011}"/>
    <dgm:cxn modelId="{9BE8BC96-7417-A34F-A505-4D153E1D5F2D}" type="presOf" srcId="{A29E9D92-2E5B-ED4A-AEA3-9092D03E817A}" destId="{54B5BCF7-C862-064A-9C79-4F44F030409E}" srcOrd="0" destOrd="1" presId="urn:microsoft.com/office/officeart/2005/8/layout/hList1"/>
    <dgm:cxn modelId="{29827DA4-15FC-EB43-B59F-514C6D7FA5AF}" srcId="{EF4C9B12-57C1-7B49-BA9A-36FF851CA21B}" destId="{2590A47A-5872-5B48-AD8C-28D96EDADEBB}" srcOrd="1" destOrd="0" parTransId="{0503DF16-B235-F341-B7B8-D5C8FADEFCA0}" sibTransId="{E16EFE2C-AA41-6946-87FB-36AF3E54EC22}"/>
    <dgm:cxn modelId="{BC0564A5-4B7B-BA4A-B4A9-74F18B40C317}" srcId="{52042DE7-70CA-644E-8A08-373E0691EC22}" destId="{EA57C4D9-B605-8245-BDC2-C3820F18E973}" srcOrd="2" destOrd="0" parTransId="{174A1602-31F0-824E-9BAA-A41365788B53}" sibTransId="{411BA614-EAB1-6040-9A11-50D8A8D0CC02}"/>
    <dgm:cxn modelId="{AC96D1B6-D9BF-BD4D-9ED9-663A5616DE78}" srcId="{1B320366-DB5E-334A-8317-67DFBCD1E66A}" destId="{EF4C9B12-57C1-7B49-BA9A-36FF851CA21B}" srcOrd="2" destOrd="0" parTransId="{EAD38034-BC92-B74A-B0A5-0055EFF49379}" sibTransId="{1A17D4B5-0859-1D4D-9F54-DAEDC8FE2A34}"/>
    <dgm:cxn modelId="{8F7C62BE-2269-8F4E-9F9F-77631E3CB4D4}" srcId="{EF4C9B12-57C1-7B49-BA9A-36FF851CA21B}" destId="{911B3148-0256-5E45-9AD5-13DF109E86BF}" srcOrd="0" destOrd="0" parTransId="{9AEF67E3-E4FF-924A-A5E4-0AFDCCEBEEFC}" sibTransId="{6C615A31-3399-EF4D-9A7F-EE1975794820}"/>
    <dgm:cxn modelId="{204493C1-82FA-AA4F-9DE4-82158F5E0681}" srcId="{1B320366-DB5E-334A-8317-67DFBCD1E66A}" destId="{C53B9AAD-0DEE-5348-9AAE-ED8BF2C1F4B5}" srcOrd="1" destOrd="0" parTransId="{CDC094A6-BD39-904B-A4C6-57A17FED3B8C}" sibTransId="{519CC1D0-CC47-5646-A5CF-FCC18B00EFEE}"/>
    <dgm:cxn modelId="{60EA52C2-C1CC-AC41-9DD5-537E3B42DCE4}" type="presOf" srcId="{F74D70B9-2EE0-6A40-A8B7-6E20D06784E1}" destId="{54B5BCF7-C862-064A-9C79-4F44F030409E}" srcOrd="0" destOrd="3" presId="urn:microsoft.com/office/officeart/2005/8/layout/hList1"/>
    <dgm:cxn modelId="{98FE66C3-EBFF-144F-8369-787A5ABA3D78}" type="presOf" srcId="{B10C7E79-DEA3-BD41-93D1-9F45A8A122DA}" destId="{54B5BCF7-C862-064A-9C79-4F44F030409E}" srcOrd="0" destOrd="0" presId="urn:microsoft.com/office/officeart/2005/8/layout/hList1"/>
    <dgm:cxn modelId="{83349CC6-A261-9342-BA4B-75F066660B8B}" type="presOf" srcId="{C53B9AAD-0DEE-5348-9AAE-ED8BF2C1F4B5}" destId="{FF6BB04C-7D77-084A-AF3B-158DD7224DCC}" srcOrd="0" destOrd="0" presId="urn:microsoft.com/office/officeart/2005/8/layout/hList1"/>
    <dgm:cxn modelId="{A855FADA-8185-E04F-9E71-1989C1B61453}" srcId="{1B320366-DB5E-334A-8317-67DFBCD1E66A}" destId="{52042DE7-70CA-644E-8A08-373E0691EC22}" srcOrd="0" destOrd="0" parTransId="{5635B46F-87EC-0242-AAD8-C9BF072D8873}" sibTransId="{C1A8CE14-EABB-A846-9892-44C7D62517CA}"/>
    <dgm:cxn modelId="{A59388DE-0AF4-234A-B6D8-6FCAE29B01CD}" srcId="{C53B9AAD-0DEE-5348-9AAE-ED8BF2C1F4B5}" destId="{F4A11696-B145-8A4A-AD15-990B47750E53}" srcOrd="1" destOrd="0" parTransId="{ABB065B7-52CC-A943-9D4C-322EBFC86B13}" sibTransId="{387B7432-4216-FC47-B6F6-F63FE0A54638}"/>
    <dgm:cxn modelId="{10D90EE4-F418-7A4B-8FCD-7BF5DDDA9C4F}" srcId="{C53B9AAD-0DEE-5348-9AAE-ED8BF2C1F4B5}" destId="{20241DA4-9A55-3E40-8651-36F5E4C6DA05}" srcOrd="0" destOrd="0" parTransId="{D93F328B-8760-5546-9310-B847A3025C67}" sibTransId="{A5738937-1A14-8C41-B966-16CDBB9E9705}"/>
    <dgm:cxn modelId="{FB25A5EB-1373-5D4B-BFB7-DF7E0433FCC2}" type="presOf" srcId="{20241DA4-9A55-3E40-8651-36F5E4C6DA05}" destId="{4E903E7B-A9C6-9D49-89C8-7506F9882AEF}" srcOrd="0" destOrd="0" presId="urn:microsoft.com/office/officeart/2005/8/layout/hList1"/>
    <dgm:cxn modelId="{8F7A67FB-BB6C-E243-99B5-61F6EAFE2B85}" type="presOf" srcId="{2590A47A-5872-5B48-AD8C-28D96EDADEBB}" destId="{375F3F28-414E-1E41-ABE4-938FBE06EA75}" srcOrd="0" destOrd="1" presId="urn:microsoft.com/office/officeart/2005/8/layout/hList1"/>
    <dgm:cxn modelId="{1962A8A5-A315-D840-B087-B31A2E5BDDA2}" type="presParOf" srcId="{E5C78F61-8D99-E94C-921D-3D97AAAFF81B}" destId="{D6E7A0D4-A712-E54A-AD69-7A56B2B831A3}" srcOrd="0" destOrd="0" presId="urn:microsoft.com/office/officeart/2005/8/layout/hList1"/>
    <dgm:cxn modelId="{6D81DA7C-F7FE-7146-A3E6-48FC1CD848E7}" type="presParOf" srcId="{D6E7A0D4-A712-E54A-AD69-7A56B2B831A3}" destId="{8570C7C3-A15C-9148-B687-E92936E03C8C}" srcOrd="0" destOrd="0" presId="urn:microsoft.com/office/officeart/2005/8/layout/hList1"/>
    <dgm:cxn modelId="{00584246-FD5E-C348-A238-D6CB451FBBD3}" type="presParOf" srcId="{D6E7A0D4-A712-E54A-AD69-7A56B2B831A3}" destId="{54B5BCF7-C862-064A-9C79-4F44F030409E}" srcOrd="1" destOrd="0" presId="urn:microsoft.com/office/officeart/2005/8/layout/hList1"/>
    <dgm:cxn modelId="{D5999168-90DA-C241-92A9-F2D75B058995}" type="presParOf" srcId="{E5C78F61-8D99-E94C-921D-3D97AAAFF81B}" destId="{B90ACDF6-4CEB-7842-8B5D-D81A1DD6B1A0}" srcOrd="1" destOrd="0" presId="urn:microsoft.com/office/officeart/2005/8/layout/hList1"/>
    <dgm:cxn modelId="{2B6DC49D-1B5A-3944-A3FF-FA72000C4405}" type="presParOf" srcId="{E5C78F61-8D99-E94C-921D-3D97AAAFF81B}" destId="{8D237A0F-60F4-EA4F-9E50-6F04C14834AB}" srcOrd="2" destOrd="0" presId="urn:microsoft.com/office/officeart/2005/8/layout/hList1"/>
    <dgm:cxn modelId="{7579C831-B7E4-C94B-B728-D158D2223032}" type="presParOf" srcId="{8D237A0F-60F4-EA4F-9E50-6F04C14834AB}" destId="{FF6BB04C-7D77-084A-AF3B-158DD7224DCC}" srcOrd="0" destOrd="0" presId="urn:microsoft.com/office/officeart/2005/8/layout/hList1"/>
    <dgm:cxn modelId="{E99EBC8F-E6AF-C549-9B8A-53DD385069DE}" type="presParOf" srcId="{8D237A0F-60F4-EA4F-9E50-6F04C14834AB}" destId="{4E903E7B-A9C6-9D49-89C8-7506F9882AEF}" srcOrd="1" destOrd="0" presId="urn:microsoft.com/office/officeart/2005/8/layout/hList1"/>
    <dgm:cxn modelId="{B6FAB130-05F7-1E49-9DA9-FBB913EBE7E7}" type="presParOf" srcId="{E5C78F61-8D99-E94C-921D-3D97AAAFF81B}" destId="{B3E53B37-087B-B048-87BA-CDC7841421EA}" srcOrd="3" destOrd="0" presId="urn:microsoft.com/office/officeart/2005/8/layout/hList1"/>
    <dgm:cxn modelId="{19536EB4-7F0A-174E-A7CA-0C95D6C26DCF}" type="presParOf" srcId="{E5C78F61-8D99-E94C-921D-3D97AAAFF81B}" destId="{735B5204-A19F-FE4B-862E-CCDDA48C3E78}" srcOrd="4" destOrd="0" presId="urn:microsoft.com/office/officeart/2005/8/layout/hList1"/>
    <dgm:cxn modelId="{B4C89A87-6CF1-CA4D-9889-A30D64C6C5C1}" type="presParOf" srcId="{735B5204-A19F-FE4B-862E-CCDDA48C3E78}" destId="{0247C641-D4AF-564A-9DA8-594159C2883C}" srcOrd="0" destOrd="0" presId="urn:microsoft.com/office/officeart/2005/8/layout/hList1"/>
    <dgm:cxn modelId="{8A78E357-CBFD-5649-915B-462F856CF40A}" type="presParOf" srcId="{735B5204-A19F-FE4B-862E-CCDDA48C3E78}" destId="{375F3F28-414E-1E41-ABE4-938FBE06EA7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B6D934-9D78-E948-B317-A37086BD4735}">
      <dsp:nvSpPr>
        <dsp:cNvPr id="0" name=""/>
        <dsp:cNvSpPr/>
      </dsp:nvSpPr>
      <dsp:spPr>
        <a:xfrm>
          <a:off x="102797" y="344337"/>
          <a:ext cx="11639162" cy="5211342"/>
        </a:xfrm>
        <a:prstGeom prst="rightArrow">
          <a:avLst/>
        </a:prstGeom>
        <a:solidFill>
          <a:srgbClr val="F15B2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5E261E-4002-764D-84C5-4510D34A0CC2}">
      <dsp:nvSpPr>
        <dsp:cNvPr id="0" name=""/>
        <dsp:cNvSpPr/>
      </dsp:nvSpPr>
      <dsp:spPr>
        <a:xfrm>
          <a:off x="173471" y="1959712"/>
          <a:ext cx="2616881" cy="2093978"/>
        </a:xfrm>
        <a:prstGeom prst="roundRect">
          <a:avLst/>
        </a:prstGeom>
        <a:solidFill>
          <a:srgbClr val="FCB04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Georgia" panose="02040502050405020303" pitchFamily="18" charset="0"/>
            </a:rPr>
            <a:t>Phase 1 – 2015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Address unintentional firearm injuries in young children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-How to have productive conversations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-Pilot materials</a:t>
          </a:r>
          <a:endParaRPr lang="en-US" sz="1400" kern="1200" dirty="0"/>
        </a:p>
      </dsp:txBody>
      <dsp:txXfrm>
        <a:off x="275691" y="2061932"/>
        <a:ext cx="2412441" cy="1889538"/>
      </dsp:txXfrm>
    </dsp:sp>
    <dsp:sp modelId="{CCA149AF-0B32-1340-9594-5116143F3F39}">
      <dsp:nvSpPr>
        <dsp:cNvPr id="0" name=""/>
        <dsp:cNvSpPr/>
      </dsp:nvSpPr>
      <dsp:spPr>
        <a:xfrm>
          <a:off x="3030767" y="1959712"/>
          <a:ext cx="2669057" cy="2093978"/>
        </a:xfrm>
        <a:prstGeom prst="roundRect">
          <a:avLst/>
        </a:prstGeom>
        <a:solidFill>
          <a:srgbClr val="FCB04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Georgia" panose="02040502050405020303" pitchFamily="18" charset="0"/>
            </a:rPr>
            <a:t>Phase 2 – 2019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Begin QI work – young child pilot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-Discuss safe storage at all age 2-5 well care visits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-Distribute educational materials and firearm lock  boxes</a:t>
          </a:r>
        </a:p>
      </dsp:txBody>
      <dsp:txXfrm>
        <a:off x="3132987" y="2061932"/>
        <a:ext cx="2464617" cy="1889538"/>
      </dsp:txXfrm>
    </dsp:sp>
    <dsp:sp modelId="{240E8524-2A6C-C84C-819F-63F05A99017E}">
      <dsp:nvSpPr>
        <dsp:cNvPr id="0" name=""/>
        <dsp:cNvSpPr/>
      </dsp:nvSpPr>
      <dsp:spPr>
        <a:xfrm>
          <a:off x="5940235" y="1952291"/>
          <a:ext cx="2774524" cy="2091233"/>
        </a:xfrm>
        <a:prstGeom prst="roundRect">
          <a:avLst/>
        </a:prstGeom>
        <a:solidFill>
          <a:srgbClr val="FCB04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Georgia" panose="02040502050405020303" pitchFamily="18" charset="0"/>
            </a:rPr>
            <a:t>Phase 3 – 2021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Expand QI work to adolescent population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-Suicide prevention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-Screening, primary care interventions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-Referrals &amp; resources</a:t>
          </a:r>
        </a:p>
      </dsp:txBody>
      <dsp:txXfrm>
        <a:off x="6042321" y="2054377"/>
        <a:ext cx="2570352" cy="1887061"/>
      </dsp:txXfrm>
    </dsp:sp>
    <dsp:sp modelId="{70051116-518F-5C48-ACFE-93A9FE53CD93}">
      <dsp:nvSpPr>
        <dsp:cNvPr id="0" name=""/>
        <dsp:cNvSpPr/>
      </dsp:nvSpPr>
      <dsp:spPr>
        <a:xfrm>
          <a:off x="8941186" y="1951814"/>
          <a:ext cx="2800383" cy="2139830"/>
        </a:xfrm>
        <a:prstGeom prst="roundRect">
          <a:avLst/>
        </a:prstGeom>
        <a:solidFill>
          <a:srgbClr val="FCB04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>
            <a:latin typeface="Georgia" panose="02040502050405020303" pitchFamily="18" charset="0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dirty="0">
            <a:latin typeface="Georgia" panose="02040502050405020303" pitchFamily="18" charset="0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Georgia" panose="02040502050405020303" pitchFamily="18" charset="0"/>
            </a:rPr>
            <a:t>Phase 4 – 2024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Expand partnerships &amp; reach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-Continue suicide prevention QI work/focused populations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-SIS Community Designation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Georgia" panose="02040502050405020303" pitchFamily="18" charset="0"/>
            </a:rPr>
            <a:t>-State-wide branding campaign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>
            <a:latin typeface="Georgia" panose="02040502050405020303" pitchFamily="18" charset="0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>
            <a:latin typeface="Georgia" panose="02040502050405020303" pitchFamily="18" charset="0"/>
          </a:endParaRPr>
        </a:p>
      </dsp:txBody>
      <dsp:txXfrm>
        <a:off x="9045644" y="2056272"/>
        <a:ext cx="2591467" cy="19309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0C7C3-A15C-9148-B687-E92936E03C8C}">
      <dsp:nvSpPr>
        <dsp:cNvPr id="0" name=""/>
        <dsp:cNvSpPr/>
      </dsp:nvSpPr>
      <dsp:spPr>
        <a:xfrm>
          <a:off x="3103" y="17947"/>
          <a:ext cx="3026137" cy="1210454"/>
        </a:xfrm>
        <a:prstGeom prst="rect">
          <a:avLst/>
        </a:prstGeom>
        <a:solidFill>
          <a:srgbClr val="F2592A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Garamond" panose="02020404030301010803" pitchFamily="18" charset="0"/>
              <a:cs typeface="Arial" panose="020B0604020202020204" pitchFamily="34" charset="0"/>
            </a:rPr>
            <a:t>Education &amp; Quality Improvement (QI)</a:t>
          </a:r>
        </a:p>
      </dsp:txBody>
      <dsp:txXfrm>
        <a:off x="3103" y="17947"/>
        <a:ext cx="3026137" cy="1210454"/>
      </dsp:txXfrm>
    </dsp:sp>
    <dsp:sp modelId="{54B5BCF7-C862-064A-9C79-4F44F030409E}">
      <dsp:nvSpPr>
        <dsp:cNvPr id="0" name=""/>
        <dsp:cNvSpPr/>
      </dsp:nvSpPr>
      <dsp:spPr>
        <a:xfrm>
          <a:off x="3103" y="1228401"/>
          <a:ext cx="3026137" cy="2679120"/>
        </a:xfrm>
        <a:prstGeom prst="rect">
          <a:avLst/>
        </a:prstGeom>
        <a:solidFill>
          <a:srgbClr val="FCB040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Webinars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In person training 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VR simulations for provider training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QI in primary care </a:t>
          </a:r>
        </a:p>
      </dsp:txBody>
      <dsp:txXfrm>
        <a:off x="3103" y="1228401"/>
        <a:ext cx="3026137" cy="2679120"/>
      </dsp:txXfrm>
    </dsp:sp>
    <dsp:sp modelId="{FF6BB04C-7D77-084A-AF3B-158DD7224DCC}">
      <dsp:nvSpPr>
        <dsp:cNvPr id="0" name=""/>
        <dsp:cNvSpPr/>
      </dsp:nvSpPr>
      <dsp:spPr>
        <a:xfrm>
          <a:off x="3452899" y="17947"/>
          <a:ext cx="3026137" cy="1210454"/>
        </a:xfrm>
        <a:prstGeom prst="rect">
          <a:avLst/>
        </a:prstGeom>
        <a:solidFill>
          <a:srgbClr val="F2592A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Garamond" panose="02020404030301010803" pitchFamily="18" charset="0"/>
              <a:cs typeface="Arial" panose="020B0604020202020204" pitchFamily="34" charset="0"/>
            </a:rPr>
            <a:t>Community Engagement </a:t>
          </a:r>
        </a:p>
      </dsp:txBody>
      <dsp:txXfrm>
        <a:off x="3452899" y="17947"/>
        <a:ext cx="3026137" cy="1210454"/>
      </dsp:txXfrm>
    </dsp:sp>
    <dsp:sp modelId="{4E903E7B-A9C6-9D49-89C8-7506F9882AEF}">
      <dsp:nvSpPr>
        <dsp:cNvPr id="0" name=""/>
        <dsp:cNvSpPr/>
      </dsp:nvSpPr>
      <dsp:spPr>
        <a:xfrm>
          <a:off x="3452899" y="1228401"/>
          <a:ext cx="3026137" cy="2679120"/>
        </a:xfrm>
        <a:prstGeom prst="rect">
          <a:avLst/>
        </a:prstGeom>
        <a:solidFill>
          <a:srgbClr val="FCB040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Resources for community events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SIS in settings other than primary care </a:t>
          </a:r>
        </a:p>
      </dsp:txBody>
      <dsp:txXfrm>
        <a:off x="3452899" y="1228401"/>
        <a:ext cx="3026137" cy="2679120"/>
      </dsp:txXfrm>
    </dsp:sp>
    <dsp:sp modelId="{0247C641-D4AF-564A-9DA8-594159C2883C}">
      <dsp:nvSpPr>
        <dsp:cNvPr id="0" name=""/>
        <dsp:cNvSpPr/>
      </dsp:nvSpPr>
      <dsp:spPr>
        <a:xfrm>
          <a:off x="6902696" y="17947"/>
          <a:ext cx="3026137" cy="1210454"/>
        </a:xfrm>
        <a:prstGeom prst="rect">
          <a:avLst/>
        </a:prstGeom>
        <a:solidFill>
          <a:srgbClr val="F2592A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Garamond" panose="02020404030301010803" pitchFamily="18" charset="0"/>
              <a:cs typeface="Arial" panose="020B0604020202020204" pitchFamily="34" charset="0"/>
            </a:rPr>
            <a:t>Advocacy</a:t>
          </a:r>
        </a:p>
      </dsp:txBody>
      <dsp:txXfrm>
        <a:off x="6902696" y="17947"/>
        <a:ext cx="3026137" cy="1210454"/>
      </dsp:txXfrm>
    </dsp:sp>
    <dsp:sp modelId="{375F3F28-414E-1E41-ABE4-938FBE06EA75}">
      <dsp:nvSpPr>
        <dsp:cNvPr id="0" name=""/>
        <dsp:cNvSpPr/>
      </dsp:nvSpPr>
      <dsp:spPr>
        <a:xfrm>
          <a:off x="6902696" y="1228401"/>
          <a:ext cx="3026137" cy="2679120"/>
        </a:xfrm>
        <a:prstGeom prst="rect">
          <a:avLst/>
        </a:prstGeom>
        <a:solidFill>
          <a:srgbClr val="FCB040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Proposed legislation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chemeClr val="bg1"/>
              </a:solidFill>
              <a:latin typeface="Garamond" panose="02020404030301010803" pitchFamily="18" charset="0"/>
              <a:cs typeface="Arial" panose="020B0604020202020204" pitchFamily="34" charset="0"/>
            </a:rPr>
            <a:t>Statewide policies</a:t>
          </a:r>
        </a:p>
      </dsp:txBody>
      <dsp:txXfrm>
        <a:off x="6902696" y="1228401"/>
        <a:ext cx="3026137" cy="2679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79FBE-F41A-B34B-A712-EC7E118B3356}" type="datetimeFigureOut">
              <a:rPr lang="en-US" smtClean="0"/>
              <a:t>7/8/26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1F4B19-C7D4-6243-9AE2-067CF2FD0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59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323C2FC7-BD1E-FD4C-B2A1-F754905255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57D71B84-4DF6-D747-A892-AA78ED38597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9AE0969F-2606-2042-BDD8-A650D67765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6531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192284-28DD-F349-8CA6-0EF374E14DE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2" charset="0"/>
                <a:ea typeface="MS PGothic" panose="020B0600070205080204" pitchFamily="34" charset="-128"/>
                <a:cs typeface="+mn-cs"/>
              </a:rPr>
              <a:pPr marL="0" marR="0" lvl="0" indent="0" algn="r" defTabSz="6531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2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4530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683907-BAD8-E549-90E1-5A65D094D6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1580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D77BC-897B-530E-4203-8ABA934CA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1B4522-A066-2708-C7DC-0D4D69F730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57FD52-D657-47CA-4AAA-2BF167C8A1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AA97AA-7C52-0815-3668-8A7C5B66CB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683907-BAD8-E549-90E1-5A65D094D6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902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683907-BAD8-E549-90E1-5A65D094D6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76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683907-BAD8-E549-90E1-5A65D094D6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98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683907-BAD8-E549-90E1-5A65D094D6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4157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683907-BAD8-E549-90E1-5A65D094D6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76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54A7D3-3241-50BA-B8D9-2F247AF30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933F05-EAB2-110D-7D10-A1763EBDB6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694C16-D6FC-4EB6-EE38-14095480F3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35A51A-B4A8-220B-C4E8-FC76139704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9C11-D665-A341-93C6-DDBC758CDD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9153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7E554-7068-A277-5043-26B781A8D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54E3CB-F39B-2B2B-4D84-4EF0E56461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809E0-ED29-0323-EE0C-C97710C41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E61234-1B89-E47F-893E-C10B5440C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B099D-E5D2-FE31-0DEF-6DE172785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278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DA9D8-3533-68A9-7391-7302808DA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2D96A3-869E-72E2-B9DA-0A82199C7B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74A9F2-DFD6-A158-0160-B6197386B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11AEB-A383-3B28-B00C-55CDF8D06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0BC3C-92E5-5517-6403-2DB339633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795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946B89-48C0-81A8-F09E-F15F5C82E9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60A9-4D60-C7C3-3428-DAF43F13C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A56B6-7BB7-ED58-3E38-FCE3DB92F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5696A-8636-BF88-03A7-3DFF9D1E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9569C-2D74-B54F-A110-E9FC15B99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39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9831D-13D4-9993-027B-BDD58A726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213"/>
            <a:ext cx="10515600" cy="10096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7E47CC-19EB-7458-D0B1-CCEC03E60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2690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70567-6CB1-3B02-36A5-50268CCC93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D40FBD-9232-7C69-156A-44E23D35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198466-6DA2-F785-26F4-CBA02D894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2B2D6-93EE-7337-F26A-107DA486C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7C66D-5522-25E9-A94A-2FCC34ABF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918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E9452-0400-310D-2FDC-C7E7E7DD6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136E03-B23F-8BB5-1DB6-9D28ECC2E1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43B4B6-B31B-77CA-7E7B-72F7A719E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AA77C1-D969-4AE4-890C-3D5F4DFB5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6069F-510F-C3A9-8EAA-98DCE0C59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46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96585-935F-0B70-169B-2BBB06390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5B8BEA-637E-3AA6-FE5C-28A3FAD032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CFCF6-3EE7-6CFB-3206-3AB5D5AFA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0E3E9-C24D-1481-49AF-D3FF87B2E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153386-7839-B2C1-A3B1-E2B0893DA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439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D27F1-0E03-5075-282F-CAD935A50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8DF7F-807E-15EA-AE71-D0ABA7B287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78BC52-7D46-8996-3669-27AC375403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9FDEF3-0374-0B3B-BAF0-671A37215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B6A9F6-DD7F-65CB-9B29-049849DD2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BDE893-E23E-44D6-C9C1-EB5B8127D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3604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4A5C7-BE78-CAB4-51C4-C6A52F1CA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338837-851D-0F1F-9124-1A66931F5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E0103B-ADAB-0D10-CF62-CA0C0BC2B7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E0DB0B-46D0-7BB5-7FCA-4BA30049D6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B045F4-BA1A-9BC4-8982-333D146928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C60C1A-A855-C820-EFBC-8EC697180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4EA518-14DD-71B9-B10A-E16DFD7EA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E1FC08-58E0-C523-12C5-D1D5085BF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260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A2B75-8D53-62BD-023A-6A78752FE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162963-DEFE-79C2-FD39-6AEF5872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5E7064-6C73-BDEE-D399-5EFF7FBA3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A22F43-6246-E918-2755-B978D66C0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1428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78E2CE-2432-D313-78C4-10BB9933C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6C345E-166D-D6A1-8F88-037DB4300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39912F-1FE6-FA8F-A852-51C263CE8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93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E5C11-30FB-113F-2A2F-D664997B4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C85FA-08B1-A7A6-174B-18CC7BE21D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5A1A3E-8769-204B-1607-520CBD137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54596C-27F0-030D-177D-17628BB03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23AC7-1DCF-5423-92E6-C85E33DA6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828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67A3A-AA6E-DC60-482A-4D714BEEA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78E01-EA8A-1F3B-92B3-C644F4F48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BD851C-10A2-79D8-01AB-5E7AA896EF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CF5363-D7F1-21B3-C71A-7BFA6A7C9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66445-2FD0-BF9F-C6E8-F0035A64C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26D6DD-3817-9E2F-63C1-ACCADE61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6911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6AAAC-C417-2CEB-2C14-9FC401C18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47CFA2-39C9-2FBF-D167-57F54C1B3D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F05D95-F824-F78D-C0D8-907B09FE60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142B5B-34D3-44A6-F4C7-52481CE26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DAD8AF-0DB1-2C4A-D8B9-6E36C37AD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E5E4BC-08FB-3F5B-F113-F8344E17F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779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51E9C-18F2-13A7-A1CF-898216A96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E14FB-FD0F-83D7-621B-61F1F1638B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F2592-5076-197B-201C-D431F5718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9DCAB0-F519-671F-3D75-2C04C449B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58833-1140-F811-A67E-FFBF4AD5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161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27D0D9-A40A-0C0E-8526-5CA8983BC6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8F15D3-CC9A-2C1B-D693-59342E4153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32F87-9721-EFF0-4871-36C0B35CD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46A9E-AE1E-9CCE-CDB0-3DB7CCD52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D4027-4DA8-A760-FA31-A94F74870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9908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7E554-7068-A277-5043-26B781A8D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54E3CB-F39B-2B2B-4D84-4EF0E56461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809E0-ED29-0323-EE0C-C97710C41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E61234-1B89-E47F-893E-C10B5440C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B099D-E5D2-FE31-0DEF-6DE172785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04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E5C11-30FB-113F-2A2F-D664997B4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C85FA-08B1-A7A6-174B-18CC7BE21D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5A1A3E-8769-204B-1607-520CBD137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54596C-27F0-030D-177D-17628BB03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23AC7-1DCF-5423-92E6-C85E33DA6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6837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7FC97-636B-4C6B-618D-571073DE8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F5E137-5274-DB5E-94A1-C06175A7D4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A7A258-EE19-1D02-FBEF-269112B46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B7427-8106-7668-20C8-B4AF4E81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B28E46-1F6C-4E92-6DB0-0191DBD02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468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BA556-97C8-3F0C-FA69-9745906E0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A0354-3AFE-E6A1-7EBC-5594CA788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42DB63-7711-1553-02B1-E4B76E4948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3157E6-D5CB-3604-0582-4B18B9099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C7148-74A7-9520-9D8A-5B71424B2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A3397F-84B6-0E48-F87C-F385A66A2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51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84836-353E-C717-C8C4-FF1B8ED2B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8239A2-DFFA-EE8D-5DF1-887D90735A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74E96D-C09C-65D2-28DC-E025B01FD1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4DC620-E84F-E026-8B50-6F4A53EF65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A232A1-DD02-7006-7269-0CFA4A2B0C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52820D-3A70-A12E-36F6-45E3FF077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B7D649-FC75-E7DD-886C-E9899842D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BEEB8F-AD3E-55B0-B57A-B3CB96A58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2531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90399-ADAB-0911-36C8-378DCC167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9A06B8-1CF0-2DA1-8FBA-41F709CDC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4B448-EF82-4596-0223-1FF714E37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93221D-B441-C8F8-16B2-336AD62CE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206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7FC97-636B-4C6B-618D-571073DE8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F5E137-5274-DB5E-94A1-C06175A7D4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A7A258-EE19-1D02-FBEF-269112B46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B7427-8106-7668-20C8-B4AF4E81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B28E46-1F6C-4E92-6DB0-0191DBD02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5032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9E7078-F5B1-4FF8-3299-1D2F0316A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BE62D7-0CA8-2FBC-8D0B-9371BAB29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0FA545-049F-E75E-6EBF-AEA095922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218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56C42-722C-E030-FC3F-8A38005FC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5F59E-771B-0C9F-D911-551818D2B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E9679-4408-715B-641A-A1AD7ED5E1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40870E-2522-5697-24C0-186617755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D85-4B3C-5FEC-D199-F9497B235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6ECEB4-DD08-37D9-424F-2CCF8EB4E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2080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0A598-248A-BEB1-AED6-1405CA88B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86C906-C7D5-F28F-D275-D8C8B690CF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6118FB-191B-50A9-BFF6-CBA2855C84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27605-AEF9-828D-554A-70470E877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E125FD-258F-FA22-E08A-3F57754DC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75B680-1690-9E90-6978-A8C7B7088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1440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DA9D8-3533-68A9-7391-7302808DA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2D96A3-869E-72E2-B9DA-0A82199C7B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74A9F2-DFD6-A158-0160-B6197386B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11AEB-A383-3B28-B00C-55CDF8D06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0BC3C-92E5-5517-6403-2DB339633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457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946B89-48C0-81A8-F09E-F15F5C82E9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60A9-4D60-C7C3-3428-DAF43F13C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A56B6-7BB7-ED58-3E38-FCE3DB92F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5696A-8636-BF88-03A7-3DFF9D1E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9569C-2D74-B54F-A110-E9FC15B99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55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BA556-97C8-3F0C-FA69-9745906E0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A0354-3AFE-E6A1-7EBC-5594CA788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42DB63-7711-1553-02B1-E4B76E4948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3157E6-D5CB-3604-0582-4B18B9099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C7148-74A7-9520-9D8A-5B71424B2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A3397F-84B6-0E48-F87C-F385A66A2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903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84836-353E-C717-C8C4-FF1B8ED2B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8239A2-DFFA-EE8D-5DF1-887D90735A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74E96D-C09C-65D2-28DC-E025B01FD1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4DC620-E84F-E026-8B50-6F4A53EF65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A232A1-DD02-7006-7269-0CFA4A2B0C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52820D-3A70-A12E-36F6-45E3FF077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B7D649-FC75-E7DD-886C-E9899842D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BEEB8F-AD3E-55B0-B57A-B3CB96A58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2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90399-ADAB-0911-36C8-378DCC167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9A06B8-1CF0-2DA1-8FBA-41F709CDC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4B448-EF82-4596-0223-1FF714E37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93221D-B441-C8F8-16B2-336AD62CE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335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9E7078-F5B1-4FF8-3299-1D2F0316A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BE62D7-0CA8-2FBC-8D0B-9371BAB29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0FA545-049F-E75E-6EBF-AEA095922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926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56C42-722C-E030-FC3F-8A38005FC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5F59E-771B-0C9F-D911-551818D2B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E9679-4408-715B-641A-A1AD7ED5E1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40870E-2522-5697-24C0-186617755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D85-4B3C-5FEC-D199-F9497B235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6ECEB4-DD08-37D9-424F-2CCF8EB4E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85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0A598-248A-BEB1-AED6-1405CA88B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86C906-C7D5-F28F-D275-D8C8B690CF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6118FB-191B-50A9-BFF6-CBA2855C84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27605-AEF9-828D-554A-70470E877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E125FD-258F-FA22-E08A-3F57754DC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75B680-1690-9E90-6978-A8C7B7088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549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B41278-5551-5466-4805-1D57B65A0E19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E34400-A3BD-A554-B18A-5B3268937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116244-9F99-6147-44A1-B3138C6D50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AE5CC-7600-56DC-CC8F-938EFE3D6B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05DE3-10B4-C324-B73E-81D80EC8C0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60A3E-898A-7812-674C-1706E9A791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455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B2C96D1-8CDC-12CE-B321-763DB62242A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29C4F2-E335-1880-A339-DFA88EA8B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B6E7C2-14F7-73A8-C530-E9A7E26EC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4195E-18BB-F8F7-78D3-B6245FF15F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D204C-34E6-1349-9F59-AFC560C5AD10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0D7C2A-9744-7AB2-71EE-A51B17BD4B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4AABA-4B0D-3639-E5C2-59B629583D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5B21A-267D-DA46-886A-8BB46A1AB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529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E34400-A3BD-A554-B18A-5B3268937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116244-9F99-6147-44A1-B3138C6D50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AE5CC-7600-56DC-CC8F-938EFE3D6B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E6513-7FAD-9546-8F5B-8A2C469D3F28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05DE3-10B4-C324-B73E-81D80EC8C0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60A3E-898A-7812-674C-1706E9A791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9D55B-C223-4C46-85F3-9DDCC78A3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065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5" Type="http://schemas.openxmlformats.org/officeDocument/2006/relationships/hyperlink" Target="https://ohioaap.org/sis-designated-community-toolkit" TargetMode="External"/><Relationship Id="rId4" Type="http://schemas.openxmlformats.org/officeDocument/2006/relationships/image" Target="../media/image34.sv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1413C06-5F1D-034E-8CC9-F8730F0CA2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1036" y="2088020"/>
            <a:ext cx="10515600" cy="3124059"/>
          </a:xfrm>
        </p:spPr>
        <p:txBody>
          <a:bodyPr>
            <a:normAutofit/>
          </a:bodyPr>
          <a:lstStyle/>
          <a:p>
            <a:br>
              <a:rPr lang="en-US" altLang="en-US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endParaRPr lang="en-US" altLang="en-US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C04B4F-D4B1-A7BE-5DF1-992CCD0CBBC0}"/>
              </a:ext>
            </a:extLst>
          </p:cNvPr>
          <p:cNvSpPr txBox="1"/>
          <p:nvPr/>
        </p:nvSpPr>
        <p:spPr>
          <a:xfrm>
            <a:off x="1598428" y="2495887"/>
            <a:ext cx="89951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Ohio AAP’s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>
                <a:solidFill>
                  <a:prstClr val="black"/>
                </a:solidFill>
                <a:latin typeface="Georgia" panose="02040502050405020303" pitchFamily="18" charset="0"/>
              </a:rPr>
              <a:t>Store It Safe (SIS)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>
                <a:solidFill>
                  <a:prstClr val="black"/>
                </a:solidFill>
                <a:latin typeface="Georgia" panose="02040502050405020303" pitchFamily="18" charset="0"/>
              </a:rPr>
              <a:t>Communities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9438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94348C8E-0F4D-58F9-308D-14B85E422B09}"/>
              </a:ext>
            </a:extLst>
          </p:cNvPr>
          <p:cNvSpPr txBox="1"/>
          <p:nvPr/>
        </p:nvSpPr>
        <p:spPr>
          <a:xfrm>
            <a:off x="1040114" y="365742"/>
            <a:ext cx="86725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5442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Georgia" panose="02040502050405020303" pitchFamily="18" charset="0"/>
              </a:rPr>
              <a:t>Resources For Parents/Caregivers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C388B47-104A-8E0E-D4DB-DF7E76DE5E2F}"/>
              </a:ext>
            </a:extLst>
          </p:cNvPr>
          <p:cNvSpPr/>
          <p:nvPr/>
        </p:nvSpPr>
        <p:spPr>
          <a:xfrm>
            <a:off x="2852765" y="1333946"/>
            <a:ext cx="6069166" cy="5355771"/>
          </a:xfrm>
          <a:prstGeom prst="roundRect">
            <a:avLst/>
          </a:prstGeom>
          <a:solidFill>
            <a:srgbClr val="E053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D345-2BC5-39E8-B842-7AD287F07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785" y="1489210"/>
            <a:ext cx="5381094" cy="504524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83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169CD-AD1D-9C15-2D7C-14297BA5E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0DDA78A3-0543-EF3D-2A3D-2DC67237FE58}"/>
              </a:ext>
            </a:extLst>
          </p:cNvPr>
          <p:cNvSpPr txBox="1"/>
          <p:nvPr/>
        </p:nvSpPr>
        <p:spPr>
          <a:xfrm>
            <a:off x="1472324" y="358049"/>
            <a:ext cx="79031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5442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Georgia" panose="02040502050405020303" pitchFamily="18" charset="0"/>
              </a:rPr>
              <a:t>Resources For Parents/Caregivers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11F6E5B-70EF-5247-C837-F5C77712A6DD}"/>
              </a:ext>
            </a:extLst>
          </p:cNvPr>
          <p:cNvSpPr/>
          <p:nvPr/>
        </p:nvSpPr>
        <p:spPr>
          <a:xfrm rot="378635">
            <a:off x="6726511" y="1254590"/>
            <a:ext cx="2361746" cy="5355771"/>
          </a:xfrm>
          <a:prstGeom prst="roundRect">
            <a:avLst/>
          </a:prstGeom>
          <a:solidFill>
            <a:srgbClr val="E053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AB3D2BA-5780-EB83-29B9-86F731B0577D}"/>
              </a:ext>
            </a:extLst>
          </p:cNvPr>
          <p:cNvSpPr/>
          <p:nvPr/>
        </p:nvSpPr>
        <p:spPr>
          <a:xfrm rot="21171324">
            <a:off x="2523762" y="1267095"/>
            <a:ext cx="2361746" cy="5355771"/>
          </a:xfrm>
          <a:prstGeom prst="roundRect">
            <a:avLst/>
          </a:prstGeom>
          <a:solidFill>
            <a:srgbClr val="E053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7B881A-F078-B60D-FBEC-4CC4D045A8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42260">
            <a:off x="6914151" y="1649581"/>
            <a:ext cx="1986466" cy="45291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4057F3-CE71-5C6E-882B-DDCC6D0E0A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42798">
            <a:off x="2660608" y="1654659"/>
            <a:ext cx="2021511" cy="458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55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63D2650-9D36-6C51-E7BA-C712809A01D5}"/>
              </a:ext>
            </a:extLst>
          </p:cNvPr>
          <p:cNvSpPr/>
          <p:nvPr/>
        </p:nvSpPr>
        <p:spPr>
          <a:xfrm>
            <a:off x="1306286" y="1158639"/>
            <a:ext cx="8712925" cy="5568731"/>
          </a:xfrm>
          <a:prstGeom prst="roundRect">
            <a:avLst/>
          </a:prstGeom>
          <a:solidFill>
            <a:srgbClr val="E053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CD3BDD-C624-6889-6947-9254D94D1147}"/>
              </a:ext>
            </a:extLst>
          </p:cNvPr>
          <p:cNvSpPr txBox="1"/>
          <p:nvPr/>
        </p:nvSpPr>
        <p:spPr>
          <a:xfrm>
            <a:off x="2248992" y="225133"/>
            <a:ext cx="68275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5442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Georgia" panose="02040502050405020303" pitchFamily="18" charset="0"/>
              </a:rPr>
              <a:t>Resources For Providers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587A7C-2679-F0ED-D4E5-738AFCBE20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073" y="1506806"/>
            <a:ext cx="3752910" cy="48815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A5EDC33-9CCA-FFE1-165F-215B9FC90B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548" y="1503287"/>
            <a:ext cx="3752910" cy="488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101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190E6B1-2C8C-CCC4-5DFC-E2FF608D68A8}"/>
              </a:ext>
            </a:extLst>
          </p:cNvPr>
          <p:cNvSpPr/>
          <p:nvPr/>
        </p:nvSpPr>
        <p:spPr>
          <a:xfrm rot="520943">
            <a:off x="6250989" y="1062895"/>
            <a:ext cx="2796951" cy="5633963"/>
          </a:xfrm>
          <a:prstGeom prst="roundRect">
            <a:avLst/>
          </a:prstGeom>
          <a:solidFill>
            <a:srgbClr val="E053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87E3C06-1C09-3AC6-B785-B4B2D443BD63}"/>
              </a:ext>
            </a:extLst>
          </p:cNvPr>
          <p:cNvSpPr/>
          <p:nvPr/>
        </p:nvSpPr>
        <p:spPr>
          <a:xfrm rot="21083664">
            <a:off x="1894622" y="1077284"/>
            <a:ext cx="2643960" cy="5556073"/>
          </a:xfrm>
          <a:prstGeom prst="roundRect">
            <a:avLst/>
          </a:prstGeom>
          <a:solidFill>
            <a:srgbClr val="E053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163252-E87E-A86C-D33A-3AA7BD0BE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804" y="58108"/>
            <a:ext cx="10972271" cy="11430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Youth Resource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9A2E92-54E6-DAFC-8EF6-650EA31F7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4854">
            <a:off x="2104260" y="1175279"/>
            <a:ext cx="2273088" cy="52235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8D5E8A-EB72-E842-1A86-93179F7CA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18105">
            <a:off x="6474196" y="1285625"/>
            <a:ext cx="2293304" cy="521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260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46B099E-ED50-10F8-16EB-AD38E2509AD4}"/>
              </a:ext>
            </a:extLst>
          </p:cNvPr>
          <p:cNvSpPr/>
          <p:nvPr/>
        </p:nvSpPr>
        <p:spPr>
          <a:xfrm>
            <a:off x="1384663" y="1254035"/>
            <a:ext cx="8817428" cy="5394960"/>
          </a:xfrm>
          <a:prstGeom prst="roundRect">
            <a:avLst/>
          </a:prstGeom>
          <a:solidFill>
            <a:srgbClr val="F1AA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DC0CCC-9C4E-47E1-9C47-472FF92036F8}"/>
              </a:ext>
            </a:extLst>
          </p:cNvPr>
          <p:cNvSpPr txBox="1"/>
          <p:nvPr/>
        </p:nvSpPr>
        <p:spPr>
          <a:xfrm>
            <a:off x="723505" y="325040"/>
            <a:ext cx="97375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5442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Georgia" panose="02040502050405020303" pitchFamily="18" charset="0"/>
              </a:rPr>
              <a:t>Resources For Firearm Owners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41A920-D4F8-A0AE-1D50-8436940667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909" y="1580561"/>
            <a:ext cx="3602374" cy="47175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9FF9DD-CE44-E104-ABFE-5D9BE6AE6B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3406" y="1580561"/>
            <a:ext cx="3602374" cy="466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237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DC0CCC-9C4E-47E1-9C47-472FF92036F8}"/>
              </a:ext>
            </a:extLst>
          </p:cNvPr>
          <p:cNvSpPr txBox="1"/>
          <p:nvPr/>
        </p:nvSpPr>
        <p:spPr>
          <a:xfrm>
            <a:off x="556792" y="352743"/>
            <a:ext cx="97375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5442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Georgia" panose="02040502050405020303" pitchFamily="18" charset="0"/>
              </a:rPr>
              <a:t>Posters (8 X 10)</a:t>
            </a:r>
          </a:p>
        </p:txBody>
      </p:sp>
      <p:pic>
        <p:nvPicPr>
          <p:cNvPr id="3" name="Picture 2" descr="A sign with a qr code&#10;&#10;AI-generated content may be incorrect.">
            <a:extLst>
              <a:ext uri="{FF2B5EF4-FFF2-40B4-BE49-F238E27FC236}">
                <a16:creationId xmlns:a16="http://schemas.microsoft.com/office/drawing/2014/main" id="{8661406A-66CC-3AB7-C3D5-B48D7C7ED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385" y="1060628"/>
            <a:ext cx="4352980" cy="579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781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C4D48-B0B4-B7A6-9FE0-F0411C265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4CE2D-E5BB-03C4-749D-AA29A928D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5014"/>
            <a:ext cx="3596014" cy="737349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2"/>
                </a:solidFill>
                <a:latin typeface="Georgia" panose="02040502050405020303" pitchFamily="18" charset="0"/>
              </a:rPr>
              <a:t>SIS In Action</a:t>
            </a:r>
            <a:endParaRPr lang="en-US" sz="3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578DC3-3956-518B-F10C-6BCED5595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8095" y="479485"/>
            <a:ext cx="2896531" cy="242815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5F7B5A-8B04-B7D1-6FB0-EBBF382FE9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77" y="966525"/>
            <a:ext cx="2262592" cy="301678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163123F-CABA-2753-F020-A846F77909C7}"/>
              </a:ext>
            </a:extLst>
          </p:cNvPr>
          <p:cNvSpPr txBox="1">
            <a:spLocks/>
          </p:cNvSpPr>
          <p:nvPr/>
        </p:nvSpPr>
        <p:spPr>
          <a:xfrm>
            <a:off x="166575" y="4164436"/>
            <a:ext cx="2262592" cy="1176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212121"/>
                </a:solidFill>
                <a:latin typeface="Georgia" panose="02040502050405020303" pitchFamily="18" charset="0"/>
              </a:rPr>
              <a:t>Washington Township (Wood County)</a:t>
            </a:r>
            <a:r>
              <a:rPr lang="en-US" sz="2000" dirty="0">
                <a:solidFill>
                  <a:srgbClr val="212121"/>
                </a:solidFill>
                <a:latin typeface="Georgia" panose="02040502050405020303" pitchFamily="18" charset="0"/>
              </a:rPr>
              <a:t>- Tabeling at Sportsman Alliance Banquet</a:t>
            </a:r>
            <a:endParaRPr lang="en-US" sz="2000" dirty="0">
              <a:latin typeface="Georgia" panose="02040502050405020303" pitchFamily="18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D453529-7885-825E-0C9D-349EEDAB5C67}"/>
              </a:ext>
            </a:extLst>
          </p:cNvPr>
          <p:cNvSpPr txBox="1">
            <a:spLocks/>
          </p:cNvSpPr>
          <p:nvPr/>
        </p:nvSpPr>
        <p:spPr>
          <a:xfrm>
            <a:off x="9808801" y="4752803"/>
            <a:ext cx="2053876" cy="1176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212121"/>
                </a:solidFill>
                <a:latin typeface="Georgia" panose="02040502050405020303" pitchFamily="18" charset="0"/>
              </a:rPr>
              <a:t>Cincinnati, OH –</a:t>
            </a:r>
            <a:r>
              <a:rPr lang="en-US" sz="2000" dirty="0">
                <a:solidFill>
                  <a:srgbClr val="212121"/>
                </a:solidFill>
                <a:latin typeface="Georgia" panose="02040502050405020303" pitchFamily="18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212121"/>
                </a:solidFill>
                <a:latin typeface="Georgia" panose="02040502050405020303" pitchFamily="18" charset="0"/>
              </a:rPr>
              <a:t>Safe Storage in Vehicles PSA</a:t>
            </a:r>
            <a:endParaRPr lang="en-US" sz="2000" dirty="0">
              <a:latin typeface="Georgia" panose="02040502050405020303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C581DD-808A-5B3C-15BA-6139CA47DD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3842" y="3348833"/>
            <a:ext cx="3381785" cy="2215327"/>
          </a:xfrm>
          <a:prstGeom prst="round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4127AF6-415C-D15A-3347-DE792464703E}"/>
              </a:ext>
            </a:extLst>
          </p:cNvPr>
          <p:cNvSpPr/>
          <p:nvPr/>
        </p:nvSpPr>
        <p:spPr>
          <a:xfrm>
            <a:off x="9533467" y="331977"/>
            <a:ext cx="2658533" cy="1217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683D5-AEE3-5DE8-792C-FBFE1BF26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8938" y="583440"/>
            <a:ext cx="2896531" cy="124131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1" dirty="0">
                <a:solidFill>
                  <a:srgbClr val="212121"/>
                </a:solidFill>
                <a:latin typeface="Georgia" panose="02040502050405020303" pitchFamily="18" charset="0"/>
              </a:rPr>
              <a:t>Springboro, Ohio </a:t>
            </a:r>
            <a:r>
              <a:rPr lang="en-US" sz="2000" dirty="0">
                <a:solidFill>
                  <a:srgbClr val="212121"/>
                </a:solidFill>
                <a:latin typeface="Georgia" panose="02040502050405020303" pitchFamily="18" charset="0"/>
              </a:rPr>
              <a:t>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212121"/>
                </a:solidFill>
                <a:latin typeface="Georgia" panose="02040502050405020303" pitchFamily="18" charset="0"/>
              </a:rPr>
              <a:t>Tabeling at community events and raffling lock boxes.</a:t>
            </a:r>
            <a:endParaRPr lang="en-US" sz="2000" dirty="0">
              <a:latin typeface="Georgia" panose="02040502050405020303" pitchFamily="18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7E44EA8-F39E-7D66-53F6-FFF9229D4614}"/>
              </a:ext>
            </a:extLst>
          </p:cNvPr>
          <p:cNvSpPr txBox="1">
            <a:spLocks/>
          </p:cNvSpPr>
          <p:nvPr/>
        </p:nvSpPr>
        <p:spPr>
          <a:xfrm>
            <a:off x="6459091" y="3545626"/>
            <a:ext cx="2896531" cy="12413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212121"/>
                </a:solidFill>
                <a:latin typeface="Georgia" panose="02040502050405020303" pitchFamily="18" charset="0"/>
              </a:rPr>
              <a:t>Lima, Ohio </a:t>
            </a:r>
            <a:r>
              <a:rPr lang="en-US" sz="2000" dirty="0">
                <a:solidFill>
                  <a:srgbClr val="212121"/>
                </a:solidFill>
                <a:latin typeface="Georgia" panose="02040502050405020303" pitchFamily="18" charset="0"/>
              </a:rPr>
              <a:t>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212121"/>
                </a:solidFill>
                <a:latin typeface="Georgia" panose="02040502050405020303" pitchFamily="18" charset="0"/>
              </a:rPr>
              <a:t>Safe Storage Billboard</a:t>
            </a:r>
            <a:endParaRPr lang="en-US" sz="2000" dirty="0">
              <a:latin typeface="Georgia" panose="02040502050405020303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D204C0E-475F-0400-5BE2-05C596AA2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137" y="4752803"/>
            <a:ext cx="3190898" cy="1865102"/>
          </a:xfrm>
          <a:prstGeom prst="round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DE77ED-5359-4684-25B1-659D2A9490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0086" y="479485"/>
            <a:ext cx="2262591" cy="402238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38185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EF9AE-E081-4051-5C1C-0A8183CEF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Expanded SIS Partnerships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6F543-E203-3163-FDB5-CF3403977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061" y="1478784"/>
            <a:ext cx="11080531" cy="5379216"/>
          </a:xfrm>
        </p:spPr>
        <p:txBody>
          <a:bodyPr>
            <a:noAutofit/>
          </a:bodyPr>
          <a:lstStyle/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3600" dirty="0">
                <a:solidFill>
                  <a:srgbClr val="212121"/>
                </a:solidFill>
                <a:latin typeface="Georgia" panose="02040502050405020303" pitchFamily="18" charset="0"/>
              </a:rPr>
              <a:t>SIS Coalition is a member of the </a:t>
            </a:r>
            <a:r>
              <a:rPr lang="en-US" sz="3600" i="1" dirty="0">
                <a:solidFill>
                  <a:srgbClr val="212121"/>
                </a:solidFill>
                <a:latin typeface="Georgia" panose="02040502050405020303" pitchFamily="18" charset="0"/>
              </a:rPr>
              <a:t>Statewide Prevention Coalition Association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3600">
                <a:latin typeface="Georgia" panose="02040502050405020303" pitchFamily="18" charset="0"/>
              </a:rPr>
              <a:t>Continued </a:t>
            </a:r>
            <a:r>
              <a:rPr lang="en-US" sz="3600" dirty="0">
                <a:latin typeface="Georgia" panose="02040502050405020303" pitchFamily="18" charset="0"/>
              </a:rPr>
              <a:t>collaboration with firearm retailers/experts – posters &amp; resource input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3600" dirty="0">
                <a:latin typeface="Georgia" panose="02040502050405020303" pitchFamily="18" charset="0"/>
              </a:rPr>
              <a:t>Regional spread – Store It Safe QI expanded into Indiana</a:t>
            </a:r>
            <a:endParaRPr lang="en-US" sz="3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172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62C8EC-7E10-A772-E737-2F8F62D94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F942CCF-19CD-814F-70C3-000BB0624799}"/>
              </a:ext>
            </a:extLst>
          </p:cNvPr>
          <p:cNvSpPr/>
          <p:nvPr/>
        </p:nvSpPr>
        <p:spPr>
          <a:xfrm>
            <a:off x="0" y="5255014"/>
            <a:ext cx="12192000" cy="1602986"/>
          </a:xfrm>
          <a:prstGeom prst="rect">
            <a:avLst/>
          </a:prstGeom>
          <a:solidFill>
            <a:srgbClr val="FFE1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BFFA4D-E4BA-4E9D-EA56-5576835FA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071" y="-55082"/>
            <a:ext cx="7306019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Georgia" panose="02040502050405020303" pitchFamily="18" charset="0"/>
              </a:rPr>
              <a:t>Store It Safe Communities</a:t>
            </a:r>
            <a:br>
              <a:rPr lang="en-US" sz="32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en-US" sz="3200" b="1" dirty="0">
                <a:solidFill>
                  <a:schemeClr val="bg1"/>
                </a:solidFill>
                <a:latin typeface="Georgia" panose="02040502050405020303" pitchFamily="18" charset="0"/>
              </a:rPr>
              <a:t>Next Steps</a:t>
            </a:r>
          </a:p>
        </p:txBody>
      </p:sp>
      <p:pic>
        <p:nvPicPr>
          <p:cNvPr id="13" name="Graphic 12" descr="Arrow: Rotate left with solid fill">
            <a:extLst>
              <a:ext uri="{FF2B5EF4-FFF2-40B4-BE49-F238E27FC236}">
                <a16:creationId xmlns:a16="http://schemas.microsoft.com/office/drawing/2014/main" id="{011E3C9C-AFE8-F1DF-1277-EAFB573063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420945">
            <a:off x="8575567" y="1955874"/>
            <a:ext cx="914400" cy="9144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B74971-AF99-B310-F03C-3220BCFBD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2918" y="5340915"/>
            <a:ext cx="8343882" cy="13255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3100" dirty="0">
                <a:latin typeface="Georgia" panose="02040502050405020303" pitchFamily="18" charset="0"/>
                <a:hlinkClick r:id="rId5"/>
              </a:rPr>
              <a:t>New SIS Designated Community Toolkit</a:t>
            </a:r>
            <a:endParaRPr lang="en-US" sz="3100" dirty="0">
              <a:latin typeface="Georgia" panose="02040502050405020303" pitchFamily="18" charset="0"/>
            </a:endParaRPr>
          </a:p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6B5B350-FFB2-8A74-F496-BA09297535F3}"/>
              </a:ext>
            </a:extLst>
          </p:cNvPr>
          <p:cNvSpPr/>
          <p:nvPr/>
        </p:nvSpPr>
        <p:spPr>
          <a:xfrm>
            <a:off x="8547146" y="1682496"/>
            <a:ext cx="1291798" cy="1536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2B33B1C-C73B-C34E-4281-0D0888D02788}"/>
              </a:ext>
            </a:extLst>
          </p:cNvPr>
          <p:cNvSpPr txBox="1">
            <a:spLocks/>
          </p:cNvSpPr>
          <p:nvPr/>
        </p:nvSpPr>
        <p:spPr>
          <a:xfrm>
            <a:off x="223071" y="1142193"/>
            <a:ext cx="11745858" cy="400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3600" dirty="0">
                <a:latin typeface="Georgia" panose="02040502050405020303" pitchFamily="18" charset="0"/>
              </a:rPr>
              <a:t>Complete application</a:t>
            </a:r>
          </a:p>
          <a:p>
            <a:pPr>
              <a:lnSpc>
                <a:spcPct val="120000"/>
              </a:lnSpc>
            </a:pPr>
            <a:r>
              <a:rPr lang="en-US" sz="3600" dirty="0">
                <a:latin typeface="Georgia" panose="02040502050405020303" pitchFamily="18" charset="0"/>
              </a:rPr>
              <a:t>Application is sent to leadership team for approval</a:t>
            </a:r>
          </a:p>
          <a:p>
            <a:pPr>
              <a:lnSpc>
                <a:spcPct val="120000"/>
              </a:lnSpc>
            </a:pPr>
            <a:r>
              <a:rPr lang="en-US" sz="3600" dirty="0">
                <a:latin typeface="Georgia" panose="02040502050405020303" pitchFamily="18" charset="0"/>
              </a:rPr>
              <a:t>Receive approval email with branding</a:t>
            </a:r>
          </a:p>
          <a:p>
            <a:pPr>
              <a:lnSpc>
                <a:spcPct val="120000"/>
              </a:lnSpc>
            </a:pPr>
            <a:r>
              <a:rPr lang="en-US" sz="3600" dirty="0">
                <a:latin typeface="Georgia" panose="02040502050405020303" pitchFamily="18" charset="0"/>
              </a:rPr>
              <a:t>Maintain communication with Ohio AAP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266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C5E6D-B42A-E00B-2A14-AF1E0A582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eorgia" panose="02040502050405020303" pitchFamily="18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250454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89A84-E4BB-394C-2F12-282D528DC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Store It Safe (SIS)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BC8ED-02BC-D6D2-FD85-C60C4B1FA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Georgia" panose="02040502050405020303" pitchFamily="18" charset="0"/>
              </a:rPr>
              <a:t>Began in 2015 when Ohio AAP leadership wanted to find a way to decrease both unintentional and intentional firearm injury and death in youth.</a:t>
            </a:r>
          </a:p>
          <a:p>
            <a:r>
              <a:rPr lang="en-US" dirty="0">
                <a:latin typeface="Georgia" panose="02040502050405020303" pitchFamily="18" charset="0"/>
              </a:rPr>
              <a:t>Unique because SIS brought together organizations with differing viewpoints to develop unified, nonpartisan messaging, resources and approaches including, a close partnership with Buckeye Firearms Association. </a:t>
            </a:r>
          </a:p>
          <a:p>
            <a:pPr marL="0" indent="0">
              <a:buNone/>
            </a:pPr>
            <a:endParaRPr lang="en-US" dirty="0">
              <a:latin typeface="Georgia" panose="02040502050405020303" pitchFamily="18" charset="0"/>
            </a:endParaRPr>
          </a:p>
        </p:txBody>
      </p:sp>
      <p:pic>
        <p:nvPicPr>
          <p:cNvPr id="11" name="Picture 10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32CA42F5-5977-9B64-4C30-278E06D26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557" y="4672977"/>
            <a:ext cx="7772400" cy="216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153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0918A-DC7F-B108-C555-026942873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eorgia" panose="02040502050405020303" pitchFamily="18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453884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B6A821-3C8C-20E8-3E46-6C203D9F4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039D39A-BE27-FCA4-4985-6A444AE1BA8B}"/>
              </a:ext>
            </a:extLst>
          </p:cNvPr>
          <p:cNvSpPr txBox="1">
            <a:spLocks/>
          </p:cNvSpPr>
          <p:nvPr/>
        </p:nvSpPr>
        <p:spPr>
          <a:xfrm>
            <a:off x="641585" y="1467500"/>
            <a:ext cx="10917936" cy="3925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7938D4-2F23-EC8B-59BB-CFE7D061D15A}"/>
              </a:ext>
            </a:extLst>
          </p:cNvPr>
          <p:cNvSpPr txBox="1"/>
          <p:nvPr/>
        </p:nvSpPr>
        <p:spPr>
          <a:xfrm>
            <a:off x="158024" y="268404"/>
            <a:ext cx="93442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accent2"/>
                </a:solidFill>
                <a:latin typeface="Georgia" panose="02040502050405020303" pitchFamily="18" charset="0"/>
              </a:rPr>
              <a:t>Why do we need Store It Safe (SIS)?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402304-6D74-438A-09F9-EF063FB2F04D}"/>
              </a:ext>
            </a:extLst>
          </p:cNvPr>
          <p:cNvSpPr txBox="1"/>
          <p:nvPr/>
        </p:nvSpPr>
        <p:spPr>
          <a:xfrm>
            <a:off x="-2077157" y="901032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Arial" panose="020B0604020202020204" pitchFamily="34" charset="0"/>
              </a:rPr>
              <a:t>Firearms Leading Cause of Death in Children and Teens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5AA99249-DDA5-847B-BC8E-564FEE620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843" y="1476700"/>
            <a:ext cx="6302793" cy="5253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rame 13">
            <a:extLst>
              <a:ext uri="{FF2B5EF4-FFF2-40B4-BE49-F238E27FC236}">
                <a16:creationId xmlns:a16="http://schemas.microsoft.com/office/drawing/2014/main" id="{2DED40B7-2B97-9E6A-2257-DD2C13586DB2}"/>
              </a:ext>
            </a:extLst>
          </p:cNvPr>
          <p:cNvSpPr/>
          <p:nvPr/>
        </p:nvSpPr>
        <p:spPr>
          <a:xfrm>
            <a:off x="9502239" y="3143845"/>
            <a:ext cx="819397" cy="1325563"/>
          </a:xfrm>
          <a:prstGeom prst="frame">
            <a:avLst>
              <a:gd name="adj1" fmla="val 5254"/>
            </a:avLst>
          </a:prstGeom>
          <a:solidFill>
            <a:srgbClr val="F15B2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363E7B1-739E-6940-7751-F516052DC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025" y="2899940"/>
            <a:ext cx="3586956" cy="181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96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C41131-BAAF-FB4E-81C8-986DD925EC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032"/>
            <a:ext cx="5040451" cy="41579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8C65F3-1E74-DA4C-8EF6-5F568E8FF6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577" y="3590512"/>
            <a:ext cx="7184860" cy="19554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354A78-664A-8848-8589-62CD4B6426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363" y="869371"/>
            <a:ext cx="5040451" cy="2787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0F95C2-8EF2-6B42-AEF2-52B2876BC5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5526333"/>
            <a:ext cx="7632189" cy="12589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98D392-5BE0-C840-9523-AA8832F911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1726" y="1765738"/>
            <a:ext cx="4159854" cy="29271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DAEAA6-6CAF-AD44-AE72-F107DBDA11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32189" y="5289197"/>
            <a:ext cx="4481104" cy="139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95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008F2-98CD-21C9-1E21-E9528992B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Store It Safe Through the Years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73BA315-1466-C537-5583-AD97D65688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2467805"/>
              </p:ext>
            </p:extLst>
          </p:nvPr>
        </p:nvGraphicFramePr>
        <p:xfrm>
          <a:off x="173621" y="1042104"/>
          <a:ext cx="11844758" cy="5815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1405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E7141-9443-A011-6D94-D2C1D95E8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419BD27-C756-C84F-B0B4-48104BC86FD1}"/>
              </a:ext>
            </a:extLst>
          </p:cNvPr>
          <p:cNvSpPr txBox="1">
            <a:spLocks/>
          </p:cNvSpPr>
          <p:nvPr/>
        </p:nvSpPr>
        <p:spPr>
          <a:xfrm>
            <a:off x="641585" y="1467500"/>
            <a:ext cx="10917936" cy="3925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>
              <a:solidFill>
                <a:srgbClr val="595959"/>
              </a:solidFill>
            </a:endParaRPr>
          </a:p>
        </p:txBody>
      </p:sp>
      <p:pic>
        <p:nvPicPr>
          <p:cNvPr id="3" name="Picture 2" descr="A logo with orange letters and a black background&#10;&#10;AI-generated content may be incorrect.">
            <a:extLst>
              <a:ext uri="{FF2B5EF4-FFF2-40B4-BE49-F238E27FC236}">
                <a16:creationId xmlns:a16="http://schemas.microsoft.com/office/drawing/2014/main" id="{D6EE2972-D067-4E3E-F977-E5F3E9436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03" y="5847027"/>
            <a:ext cx="2049719" cy="8909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B26DA52-BFA2-DEE3-5D9F-6818DA062F98}"/>
              </a:ext>
            </a:extLst>
          </p:cNvPr>
          <p:cNvSpPr txBox="1"/>
          <p:nvPr/>
        </p:nvSpPr>
        <p:spPr>
          <a:xfrm>
            <a:off x="1348725" y="276801"/>
            <a:ext cx="8909334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5400">
                <a:solidFill>
                  <a:schemeClr val="accent2"/>
                </a:solidFill>
                <a:latin typeface="Georgia"/>
                <a:cs typeface="Arial"/>
              </a:rPr>
              <a:t>How It Works</a:t>
            </a:r>
            <a:r>
              <a:rPr lang="en-US" sz="5400">
                <a:solidFill>
                  <a:srgbClr val="F15B28"/>
                </a:solidFill>
                <a:latin typeface="Georgia"/>
                <a:cs typeface="Arial"/>
              </a:rPr>
              <a:t> </a:t>
            </a:r>
            <a:endParaRPr lang="en-US">
              <a:solidFill>
                <a:srgbClr val="F15B28"/>
              </a:solidFill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0B5502-023D-B3D8-D312-A04EF2D67622}"/>
              </a:ext>
            </a:extLst>
          </p:cNvPr>
          <p:cNvSpPr txBox="1"/>
          <p:nvPr/>
        </p:nvSpPr>
        <p:spPr>
          <a:xfrm>
            <a:off x="-228600" y="1183385"/>
            <a:ext cx="12192000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400">
                <a:latin typeface="Georgia"/>
                <a:cs typeface="Arial" panose="020B0604020202020204" pitchFamily="34" charset="0"/>
              </a:rPr>
              <a:t>A Proven Multi-Pronged Program Since 2015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038670B-BE40-588C-B109-3FD191F841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4320650"/>
              </p:ext>
            </p:extLst>
          </p:nvPr>
        </p:nvGraphicFramePr>
        <p:xfrm>
          <a:off x="1130031" y="1814992"/>
          <a:ext cx="9931937" cy="39254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14139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89A84-E4BB-394C-2F12-282D528DC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92" y="222371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Summary of SIS Successes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BC8ED-02BC-D6D2-FD85-C60C4B1FAA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0312" y="1551752"/>
            <a:ext cx="5945688" cy="444092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>
                <a:latin typeface="Georgia"/>
              </a:rPr>
              <a:t>Media campaign with Akron Children’s Hospital </a:t>
            </a:r>
            <a:r>
              <a:rPr lang="en-US" sz="2400">
                <a:latin typeface="Georgia"/>
                <a:sym typeface="Wingdings" pitchFamily="2" charset="2"/>
              </a:rPr>
              <a:t>	</a:t>
            </a:r>
            <a:endParaRPr lang="en-US" sz="2400">
              <a:latin typeface="Georgia"/>
            </a:endParaRPr>
          </a:p>
          <a:p>
            <a:r>
              <a:rPr lang="en-US" sz="2400">
                <a:latin typeface="Georgia"/>
              </a:rPr>
              <a:t>Provided over 8,000 lock boxes </a:t>
            </a:r>
          </a:p>
          <a:p>
            <a:r>
              <a:rPr lang="en-US" sz="2400">
                <a:latin typeface="Georgia"/>
              </a:rPr>
              <a:t>Trained over 300 providers in SIS </a:t>
            </a:r>
            <a:r>
              <a:rPr lang="en-US" sz="2400" err="1">
                <a:latin typeface="Georgia"/>
              </a:rPr>
              <a:t>tenents</a:t>
            </a:r>
            <a:endParaRPr lang="en-US" sz="2400">
              <a:latin typeface="Georgia"/>
            </a:endParaRPr>
          </a:p>
          <a:p>
            <a:r>
              <a:rPr lang="en-US" sz="2400">
                <a:latin typeface="Georgia"/>
              </a:rPr>
              <a:t>Approximately 130,000 Ohioans have been reached by SIS Program  </a:t>
            </a:r>
          </a:p>
          <a:p>
            <a:r>
              <a:rPr lang="en-US" sz="2400">
                <a:latin typeface="Georgia"/>
              </a:rPr>
              <a:t>~14,000 adolescents have been screened for depression and suicidality during healthcare visits</a:t>
            </a:r>
            <a:endParaRPr lang="en-US" sz="2400" b="1">
              <a:latin typeface="Georgia"/>
            </a:endParaRPr>
          </a:p>
        </p:txBody>
      </p:sp>
      <p:pic>
        <p:nvPicPr>
          <p:cNvPr id="4" name="Content Placeholder 3" descr="A sign on top of a building&#10;&#10;AI-generated content may be incorrect.">
            <a:extLst>
              <a:ext uri="{FF2B5EF4-FFF2-40B4-BE49-F238E27FC236}">
                <a16:creationId xmlns:a16="http://schemas.microsoft.com/office/drawing/2014/main" id="{6D67915C-D88D-4CA0-D54F-9A2FBEFB7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676" y="1725794"/>
            <a:ext cx="5439905" cy="4118674"/>
          </a:xfrm>
          <a:prstGeom prst="rect">
            <a:avLst/>
          </a:prstGeom>
          <a:noFill/>
          <a:ln w="1524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315635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1E2698-2EAC-70BC-3098-597E1B2AD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9176" y="731631"/>
            <a:ext cx="5458838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>
                <a:solidFill>
                  <a:schemeClr val="accent2"/>
                </a:solidFill>
                <a:latin typeface="Georgia"/>
              </a:rPr>
              <a:t>SIS Designated Communities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9" name="Picture 18" descr="A close up of a paper&#10;&#10;AI-generated content may be incorrect.">
            <a:extLst>
              <a:ext uri="{FF2B5EF4-FFF2-40B4-BE49-F238E27FC236}">
                <a16:creationId xmlns:a16="http://schemas.microsoft.com/office/drawing/2014/main" id="{81FD55B0-93E5-B8D2-D6C5-F483E38986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487" t="49674" r="-221" b="-312"/>
          <a:stretch>
            <a:fillRect/>
          </a:stretch>
        </p:blipFill>
        <p:spPr>
          <a:xfrm>
            <a:off x="703182" y="662663"/>
            <a:ext cx="4777381" cy="5362931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193893-2AB5-D083-0523-9D4B7CAB5C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69714" y="2250563"/>
            <a:ext cx="3366567" cy="4127944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Beachwood</a:t>
            </a:r>
            <a:endParaRPr lang="en-US" dirty="0"/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Cleveland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Cincinnati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Village of Delta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Lima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 Springboro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Washington Twp (Wood County)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8C1F50C0-5779-65C0-4BFB-7C93F370B2E7}"/>
              </a:ext>
            </a:extLst>
          </p:cNvPr>
          <p:cNvSpPr txBox="1">
            <a:spLocks/>
          </p:cNvSpPr>
          <p:nvPr/>
        </p:nvSpPr>
        <p:spPr>
          <a:xfrm>
            <a:off x="8154452" y="2226819"/>
            <a:ext cx="3366567" cy="41279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Marysville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Solon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Toledo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Perrysburg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Cleveland Heights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North Olmsted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eorgia"/>
              </a:rPr>
              <a:t>Reynoldsburg</a:t>
            </a:r>
          </a:p>
        </p:txBody>
      </p:sp>
    </p:spTree>
    <p:extLst>
      <p:ext uri="{BB962C8B-B14F-4D97-AF65-F5344CB8AC3E}">
        <p14:creationId xmlns:p14="http://schemas.microsoft.com/office/powerpoint/2010/main" val="3346430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89A84-E4BB-394C-2F12-282D528DC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Most Recent Wave of QI</a:t>
            </a:r>
          </a:p>
        </p:txBody>
      </p:sp>
      <p:pic>
        <p:nvPicPr>
          <p:cNvPr id="7" name="Picture 6" descr="A map of the state of ohio&#10;&#10;Description automatically generated">
            <a:extLst>
              <a:ext uri="{FF2B5EF4-FFF2-40B4-BE49-F238E27FC236}">
                <a16:creationId xmlns:a16="http://schemas.microsoft.com/office/drawing/2014/main" id="{A207A805-C002-CE81-37C1-172749431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3" y="1474788"/>
            <a:ext cx="3292478" cy="4825184"/>
          </a:xfrm>
          <a:prstGeom prst="rect">
            <a:avLst/>
          </a:prstGeom>
        </p:spPr>
      </p:pic>
      <p:pic>
        <p:nvPicPr>
          <p:cNvPr id="11" name="Picture 10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9367D4A-65D6-93CF-30D9-0F014B75FC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1650" y="1492470"/>
            <a:ext cx="6096000" cy="500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29256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287AB176DE5E2488EF0A556FD2C5184" ma:contentTypeVersion="21" ma:contentTypeDescription="Create a new document." ma:contentTypeScope="" ma:versionID="e46b9e3749e33865d3e8b21c23bfacb3">
  <xsd:schema xmlns:xsd="http://www.w3.org/2001/XMLSchema" xmlns:xs="http://www.w3.org/2001/XMLSchema" xmlns:p="http://schemas.microsoft.com/office/2006/metadata/properties" xmlns:ns2="ac27a125-de3f-453e-b7d6-494b705f2da3" xmlns:ns3="6470ac83-3e18-42d1-99c3-6a0a15cfe6ac" targetNamespace="http://schemas.microsoft.com/office/2006/metadata/properties" ma:root="true" ma:fieldsID="597d177fb427e23509b08ccdd835878a" ns2:_="" ns3:_="">
    <xsd:import namespace="ac27a125-de3f-453e-b7d6-494b705f2da3"/>
    <xsd:import namespace="6470ac83-3e18-42d1-99c3-6a0a15cfe6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27a125-de3f-453e-b7d6-494b705f2d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8d20f0bd-8336-4e1b-8ccf-ff2d7c03da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70ac83-3e18-42d1-99c3-6a0a15cfe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84ac742-dde4-4b36-98d7-fde7f7aecf42}" ma:internalName="TaxCatchAll" ma:showField="CatchAllData" ma:web="6470ac83-3e18-42d1-99c3-6a0a15cfe6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c27a125-de3f-453e-b7d6-494b705f2da3">
      <Terms xmlns="http://schemas.microsoft.com/office/infopath/2007/PartnerControls"/>
    </lcf76f155ced4ddcb4097134ff3c332f>
    <TaxCatchAll xmlns="6470ac83-3e18-42d1-99c3-6a0a15cfe6ac" xsi:nil="true"/>
  </documentManagement>
</p:properties>
</file>

<file path=customXml/itemProps1.xml><?xml version="1.0" encoding="utf-8"?>
<ds:datastoreItem xmlns:ds="http://schemas.openxmlformats.org/officeDocument/2006/customXml" ds:itemID="{0A4B4E53-ADE9-4014-8445-AC6262C9E9C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BFAA11-89D5-420E-8B08-F441DA1528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c27a125-de3f-453e-b7d6-494b705f2da3"/>
    <ds:schemaRef ds:uri="6470ac83-3e18-42d1-99c3-6a0a15cfe6a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E3854D-3747-458D-B528-3CBEEFA0DAC0}">
  <ds:schemaRefs>
    <ds:schemaRef ds:uri="ac27a125-de3f-453e-b7d6-494b705f2da3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6470ac83-3e18-42d1-99c3-6a0a15cfe6a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15897</TotalTime>
  <Words>467</Words>
  <Application>Microsoft Macintosh PowerPoint</Application>
  <PresentationFormat>Widescreen</PresentationFormat>
  <Paragraphs>99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Aptos</vt:lpstr>
      <vt:lpstr>Arial</vt:lpstr>
      <vt:lpstr>Calibri</vt:lpstr>
      <vt:lpstr>Calibri Light</vt:lpstr>
      <vt:lpstr>Garamond</vt:lpstr>
      <vt:lpstr>Georgia</vt:lpstr>
      <vt:lpstr>Times</vt:lpstr>
      <vt:lpstr>Custom Design</vt:lpstr>
      <vt:lpstr>Office Theme</vt:lpstr>
      <vt:lpstr>1_Custom Design</vt:lpstr>
      <vt:lpstr> </vt:lpstr>
      <vt:lpstr>Store It Safe (SIS)</vt:lpstr>
      <vt:lpstr>PowerPoint Presentation</vt:lpstr>
      <vt:lpstr>PowerPoint Presentation</vt:lpstr>
      <vt:lpstr>Store It Safe Through the Years</vt:lpstr>
      <vt:lpstr>PowerPoint Presentation</vt:lpstr>
      <vt:lpstr>Summary of SIS Successes</vt:lpstr>
      <vt:lpstr>SIS Designated Communities</vt:lpstr>
      <vt:lpstr>Most Recent Wave of QI</vt:lpstr>
      <vt:lpstr>PowerPoint Presentation</vt:lpstr>
      <vt:lpstr>PowerPoint Presentation</vt:lpstr>
      <vt:lpstr>PowerPoint Presentation</vt:lpstr>
      <vt:lpstr>Youth Resource</vt:lpstr>
      <vt:lpstr>PowerPoint Presentation</vt:lpstr>
      <vt:lpstr>PowerPoint Presentation</vt:lpstr>
      <vt:lpstr>SIS In Action</vt:lpstr>
      <vt:lpstr>Expanded SIS Partnerships</vt:lpstr>
      <vt:lpstr>Store It Safe Communities Next Steps</vt:lpstr>
      <vt:lpstr>Questions?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Dawson</dc:creator>
  <cp:lastModifiedBy>Marc Driscoll</cp:lastModifiedBy>
  <cp:revision>51</cp:revision>
  <dcterms:created xsi:type="dcterms:W3CDTF">2025-01-06T15:59:13Z</dcterms:created>
  <dcterms:modified xsi:type="dcterms:W3CDTF">2026-07-08T17:16:53Z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0x0101009287AB176DE5E2488EF0A556FD2C5184</vt:lpwstr>
  </property>
  <property fmtid="{D5CDD505-2E9C-101B-9397-08002B2CF9AE}" pid="3" name="MediaServiceImageTags">
    <vt:lpwstr/>
  </property>
</Properties>
</file>